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8"/>
  </p:notesMasterIdLst>
  <p:sldIdLst>
    <p:sldId id="283" r:id="rId5"/>
    <p:sldId id="614" r:id="rId6"/>
    <p:sldId id="615" r:id="rId7"/>
    <p:sldId id="616" r:id="rId8"/>
    <p:sldId id="636" r:id="rId9"/>
    <p:sldId id="645" r:id="rId10"/>
    <p:sldId id="639" r:id="rId11"/>
    <p:sldId id="640" r:id="rId12"/>
    <p:sldId id="642" r:id="rId13"/>
    <p:sldId id="643" r:id="rId14"/>
    <p:sldId id="644" r:id="rId15"/>
    <p:sldId id="632" r:id="rId16"/>
    <p:sldId id="635" r:id="rId17"/>
    <p:sldId id="573" r:id="rId18"/>
    <p:sldId id="610" r:id="rId19"/>
    <p:sldId id="648" r:id="rId20"/>
    <p:sldId id="606" r:id="rId21"/>
    <p:sldId id="630" r:id="rId22"/>
    <p:sldId id="607" r:id="rId23"/>
    <p:sldId id="638" r:id="rId24"/>
    <p:sldId id="641" r:id="rId25"/>
    <p:sldId id="647" r:id="rId26"/>
    <p:sldId id="646" r:id="rId27"/>
  </p:sldIdLst>
  <p:sldSz cx="9144000" cy="6858000" type="screen4x3"/>
  <p:notesSz cx="6858000" cy="99456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8390"/>
    <a:srgbClr val="33CCCC"/>
    <a:srgbClr val="28889C"/>
    <a:srgbClr val="00ABAB"/>
    <a:srgbClr val="69C5D9"/>
    <a:srgbClr val="FFFFCC"/>
    <a:srgbClr val="00FFCC"/>
    <a:srgbClr val="00FFFF"/>
    <a:srgbClr val="50F2F2"/>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00566-AF06-41AF-A269-01193BB4CAFE}" v="2" dt="2024-01-19T07:39:10.78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03" autoAdjust="0"/>
  </p:normalViewPr>
  <p:slideViewPr>
    <p:cSldViewPr snapToGrid="0">
      <p:cViewPr varScale="1">
        <p:scale>
          <a:sx n="86" d="100"/>
          <a:sy n="86" d="100"/>
        </p:scale>
        <p:origin x="2334" y="96"/>
      </p:cViewPr>
      <p:guideLst>
        <p:guide orient="horz" pos="2183"/>
        <p:guide pos="2880"/>
      </p:guideLst>
    </p:cSldViewPr>
  </p:slid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佐藤友美" userId="047b2e82-7900-4e2d-90d1-9ede47bee962" providerId="ADAL" clId="{191E2051-33C6-43BC-8C98-BACFCB8DD398}"/>
    <pc:docChg chg="custSel modSld">
      <pc:chgData name="佐藤友美" userId="047b2e82-7900-4e2d-90d1-9ede47bee962" providerId="ADAL" clId="{191E2051-33C6-43BC-8C98-BACFCB8DD398}" dt="2023-06-26T01:09:48.842" v="6631" actId="20577"/>
      <pc:docMkLst>
        <pc:docMk/>
      </pc:docMkLst>
      <pc:sldChg chg="modNotesTx">
        <pc:chgData name="佐藤友美" userId="047b2e82-7900-4e2d-90d1-9ede47bee962" providerId="ADAL" clId="{191E2051-33C6-43BC-8C98-BACFCB8DD398}" dt="2023-06-25T14:14:51.354" v="3421" actId="403"/>
        <pc:sldMkLst>
          <pc:docMk/>
          <pc:sldMk cId="2989891489" sldId="283"/>
        </pc:sldMkLst>
      </pc:sldChg>
      <pc:sldChg chg="modNotesTx">
        <pc:chgData name="佐藤友美" userId="047b2e82-7900-4e2d-90d1-9ede47bee962" providerId="ADAL" clId="{191E2051-33C6-43BC-8C98-BACFCB8DD398}" dt="2023-06-25T14:03:56.554" v="3121" actId="20577"/>
        <pc:sldMkLst>
          <pc:docMk/>
          <pc:sldMk cId="392381632" sldId="573"/>
        </pc:sldMkLst>
      </pc:sldChg>
      <pc:sldChg chg="modNotesTx">
        <pc:chgData name="佐藤友美" userId="047b2e82-7900-4e2d-90d1-9ede47bee962" providerId="ADAL" clId="{191E2051-33C6-43BC-8C98-BACFCB8DD398}" dt="2023-06-26T01:09:48.842" v="6631" actId="20577"/>
        <pc:sldMkLst>
          <pc:docMk/>
          <pc:sldMk cId="1955896586" sldId="606"/>
        </pc:sldMkLst>
      </pc:sldChg>
      <pc:sldChg chg="modNotesTx">
        <pc:chgData name="佐藤友美" userId="047b2e82-7900-4e2d-90d1-9ede47bee962" providerId="ADAL" clId="{191E2051-33C6-43BC-8C98-BACFCB8DD398}" dt="2023-06-26T01:07:18.661" v="6472" actId="20577"/>
        <pc:sldMkLst>
          <pc:docMk/>
          <pc:sldMk cId="1891448748" sldId="610"/>
        </pc:sldMkLst>
      </pc:sldChg>
      <pc:sldChg chg="modNotesTx">
        <pc:chgData name="佐藤友美" userId="047b2e82-7900-4e2d-90d1-9ede47bee962" providerId="ADAL" clId="{191E2051-33C6-43BC-8C98-BACFCB8DD398}" dt="2023-06-26T00:57:42.477" v="5625" actId="113"/>
        <pc:sldMkLst>
          <pc:docMk/>
          <pc:sldMk cId="2815573803" sldId="614"/>
        </pc:sldMkLst>
      </pc:sldChg>
      <pc:sldChg chg="modNotesTx">
        <pc:chgData name="佐藤友美" userId="047b2e82-7900-4e2d-90d1-9ede47bee962" providerId="ADAL" clId="{191E2051-33C6-43BC-8C98-BACFCB8DD398}" dt="2023-06-26T00:12:30.618" v="3616" actId="20577"/>
        <pc:sldMkLst>
          <pc:docMk/>
          <pc:sldMk cId="1477882996" sldId="615"/>
        </pc:sldMkLst>
      </pc:sldChg>
      <pc:sldChg chg="modNotesTx">
        <pc:chgData name="佐藤友美" userId="047b2e82-7900-4e2d-90d1-9ede47bee962" providerId="ADAL" clId="{191E2051-33C6-43BC-8C98-BACFCB8DD398}" dt="2023-06-26T00:13:18.135" v="3620" actId="113"/>
        <pc:sldMkLst>
          <pc:docMk/>
          <pc:sldMk cId="2479011179" sldId="616"/>
        </pc:sldMkLst>
      </pc:sldChg>
      <pc:sldChg chg="modNotesTx">
        <pc:chgData name="佐藤友美" userId="047b2e82-7900-4e2d-90d1-9ede47bee962" providerId="ADAL" clId="{191E2051-33C6-43BC-8C98-BACFCB8DD398}" dt="2023-06-26T01:04:49.266" v="6133" actId="20577"/>
        <pc:sldMkLst>
          <pc:docMk/>
          <pc:sldMk cId="135016763" sldId="632"/>
        </pc:sldMkLst>
      </pc:sldChg>
      <pc:sldChg chg="modNotesTx">
        <pc:chgData name="佐藤友美" userId="047b2e82-7900-4e2d-90d1-9ede47bee962" providerId="ADAL" clId="{191E2051-33C6-43BC-8C98-BACFCB8DD398}" dt="2023-06-26T01:05:23.339" v="6175" actId="6549"/>
        <pc:sldMkLst>
          <pc:docMk/>
          <pc:sldMk cId="1397251155" sldId="635"/>
        </pc:sldMkLst>
      </pc:sldChg>
      <pc:sldChg chg="modNotesTx">
        <pc:chgData name="佐藤友美" userId="047b2e82-7900-4e2d-90d1-9ede47bee962" providerId="ADAL" clId="{191E2051-33C6-43BC-8C98-BACFCB8DD398}" dt="2023-06-25T13:45:06.957" v="2437" actId="6549"/>
        <pc:sldMkLst>
          <pc:docMk/>
          <pc:sldMk cId="2703863946" sldId="636"/>
        </pc:sldMkLst>
      </pc:sldChg>
      <pc:sldChg chg="modNotesTx">
        <pc:chgData name="佐藤友美" userId="047b2e82-7900-4e2d-90d1-9ede47bee962" providerId="ADAL" clId="{191E2051-33C6-43BC-8C98-BACFCB8DD398}" dt="2023-06-25T13:47:45.422" v="2517" actId="20577"/>
        <pc:sldMkLst>
          <pc:docMk/>
          <pc:sldMk cId="3664347554" sldId="639"/>
        </pc:sldMkLst>
      </pc:sldChg>
      <pc:sldChg chg="modNotesTx">
        <pc:chgData name="佐藤友美" userId="047b2e82-7900-4e2d-90d1-9ede47bee962" providerId="ADAL" clId="{191E2051-33C6-43BC-8C98-BACFCB8DD398}" dt="2023-06-25T14:09:41.925" v="3336" actId="20577"/>
        <pc:sldMkLst>
          <pc:docMk/>
          <pc:sldMk cId="1504198898" sldId="640"/>
        </pc:sldMkLst>
      </pc:sldChg>
      <pc:sldChg chg="modNotesTx">
        <pc:chgData name="佐藤友美" userId="047b2e82-7900-4e2d-90d1-9ede47bee962" providerId="ADAL" clId="{191E2051-33C6-43BC-8C98-BACFCB8DD398}" dt="2023-06-25T13:51:19.936" v="2556" actId="20577"/>
        <pc:sldMkLst>
          <pc:docMk/>
          <pc:sldMk cId="172735757" sldId="642"/>
        </pc:sldMkLst>
      </pc:sldChg>
      <pc:sldChg chg="modNotesTx">
        <pc:chgData name="佐藤友美" userId="047b2e82-7900-4e2d-90d1-9ede47bee962" providerId="ADAL" clId="{191E2051-33C6-43BC-8C98-BACFCB8DD398}" dt="2023-06-25T14:24:27.391" v="3473" actId="20577"/>
        <pc:sldMkLst>
          <pc:docMk/>
          <pc:sldMk cId="3582034893" sldId="643"/>
        </pc:sldMkLst>
      </pc:sldChg>
      <pc:sldChg chg="modNotesTx">
        <pc:chgData name="佐藤友美" userId="047b2e82-7900-4e2d-90d1-9ede47bee962" providerId="ADAL" clId="{191E2051-33C6-43BC-8C98-BACFCB8DD398}" dt="2023-06-25T10:00:16.273" v="1209" actId="20577"/>
        <pc:sldMkLst>
          <pc:docMk/>
          <pc:sldMk cId="2144891176" sldId="644"/>
        </pc:sldMkLst>
      </pc:sldChg>
      <pc:sldChg chg="modNotesTx">
        <pc:chgData name="佐藤友美" userId="047b2e82-7900-4e2d-90d1-9ede47bee962" providerId="ADAL" clId="{191E2051-33C6-43BC-8C98-BACFCB8DD398}" dt="2023-06-25T13:46:32.719" v="2512" actId="20577"/>
        <pc:sldMkLst>
          <pc:docMk/>
          <pc:sldMk cId="4024855801" sldId="645"/>
        </pc:sldMkLst>
      </pc:sldChg>
      <pc:sldChg chg="modNotesTx">
        <pc:chgData name="佐藤友美" userId="047b2e82-7900-4e2d-90d1-9ede47bee962" providerId="ADAL" clId="{191E2051-33C6-43BC-8C98-BACFCB8DD398}" dt="2023-06-26T01:08:50.420" v="6612" actId="113"/>
        <pc:sldMkLst>
          <pc:docMk/>
          <pc:sldMk cId="1278208397" sldId="648"/>
        </pc:sldMkLst>
      </pc:sldChg>
    </pc:docChg>
  </pc:docChgLst>
  <pc:docChgLst>
    <pc:chgData name="佐藤友美" userId="047b2e82-7900-4e2d-90d1-9ede47bee962" providerId="ADAL" clId="{056ED5E9-8F19-4FF3-9138-1E52A76550F8}"/>
    <pc:docChg chg="modSld">
      <pc:chgData name="佐藤友美" userId="047b2e82-7900-4e2d-90d1-9ede47bee962" providerId="ADAL" clId="{056ED5E9-8F19-4FF3-9138-1E52A76550F8}" dt="2023-06-25T03:47:32.226" v="780" actId="20577"/>
      <pc:docMkLst>
        <pc:docMk/>
      </pc:docMkLst>
      <pc:sldChg chg="modNotesTx">
        <pc:chgData name="佐藤友美" userId="047b2e82-7900-4e2d-90d1-9ede47bee962" providerId="ADAL" clId="{056ED5E9-8F19-4FF3-9138-1E52A76550F8}" dt="2023-06-25T03:46:51.391" v="741" actId="20577"/>
        <pc:sldMkLst>
          <pc:docMk/>
          <pc:sldMk cId="2815573803" sldId="614"/>
        </pc:sldMkLst>
      </pc:sldChg>
      <pc:sldChg chg="modNotesTx">
        <pc:chgData name="佐藤友美" userId="047b2e82-7900-4e2d-90d1-9ede47bee962" providerId="ADAL" clId="{056ED5E9-8F19-4FF3-9138-1E52A76550F8}" dt="2023-06-25T03:47:32.226" v="780" actId="20577"/>
        <pc:sldMkLst>
          <pc:docMk/>
          <pc:sldMk cId="1477882996" sldId="6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233F8067-14AE-42F1-A954-811B074C2677}" type="datetimeFigureOut">
              <a:rPr kumimoji="1" lang="ja-JP" altLang="en-US" smtClean="0"/>
              <a:pPr/>
              <a:t>2024/1/19</a:t>
            </a:fld>
            <a:endParaRPr kumimoji="1" lang="ja-JP" altLang="en-US"/>
          </a:p>
        </p:txBody>
      </p:sp>
      <p:sp>
        <p:nvSpPr>
          <p:cNvPr id="4" name="スライド イメージ プレースホルダ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724202"/>
            <a:ext cx="5486400" cy="447556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CB4A1649-1EB8-43BF-A730-66895C31E7B1}" type="slidenum">
              <a:rPr kumimoji="1" lang="ja-JP" altLang="en-US" smtClean="0"/>
              <a:pPr/>
              <a:t>‹#›</a:t>
            </a:fld>
            <a:endParaRPr kumimoji="1" lang="ja-JP" altLang="en-US"/>
          </a:p>
        </p:txBody>
      </p:sp>
    </p:spTree>
    <p:extLst>
      <p:ext uri="{BB962C8B-B14F-4D97-AF65-F5344CB8AC3E}">
        <p14:creationId xmlns:p14="http://schemas.microsoft.com/office/powerpoint/2010/main" val="31838568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400" dirty="0"/>
              <a:t>TOMOMI RESEARCH</a:t>
            </a:r>
            <a:r>
              <a:rPr kumimoji="1" lang="ja-JP" altLang="en-US" sz="1400" dirty="0"/>
              <a:t>佐藤です。スチールセンターにおける目視検査の安全かつ効率向上プロジェクトについて発表します。本プロジェクトは伊藤忠丸紅鉄鋼、東京スチールセンターと進めます。</a:t>
            </a:r>
            <a:endParaRPr kumimoji="1" lang="en-US" altLang="ja-JP" sz="1400" dirty="0"/>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0</a:t>
            </a:fld>
            <a:endParaRPr kumimoji="1" lang="ja-JP" altLang="en-US"/>
          </a:p>
        </p:txBody>
      </p:sp>
    </p:spTree>
    <p:extLst>
      <p:ext uri="{BB962C8B-B14F-4D97-AF65-F5344CB8AC3E}">
        <p14:creationId xmlns:p14="http://schemas.microsoft.com/office/powerpoint/2010/main" val="275430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弊社の照明技術は鋼板の種類や油の影響を受けにくく、表面の</a:t>
            </a:r>
            <a:r>
              <a:rPr kumimoji="1" lang="en-US" altLang="ja-JP" dirty="0"/>
              <a:t>3</a:t>
            </a:r>
            <a:r>
              <a:rPr kumimoji="1" lang="ja-JP" altLang="en-US" dirty="0"/>
              <a:t>次元情報を捕らえることが可能です。</a:t>
            </a:r>
            <a:r>
              <a:rPr kumimoji="1" lang="en-US" altLang="ja-JP" dirty="0"/>
              <a:t>3</a:t>
            </a:r>
            <a:r>
              <a:rPr kumimoji="1" lang="ja-JP" altLang="en-US" dirty="0"/>
              <a:t>次元情報が得られることで、このあとに続く</a:t>
            </a:r>
            <a:r>
              <a:rPr kumimoji="1" lang="en-US" altLang="ja-JP" dirty="0"/>
              <a:t>AI</a:t>
            </a:r>
            <a:r>
              <a:rPr kumimoji="1" lang="ja-JP" altLang="en-US" dirty="0"/>
              <a:t>異常検知の判別性能も向上します。このような照明技術から画像処理、</a:t>
            </a:r>
            <a:r>
              <a:rPr kumimoji="1" lang="en-US" altLang="ja-JP" dirty="0"/>
              <a:t>3</a:t>
            </a:r>
            <a:r>
              <a:rPr kumimoji="1" lang="ja-JP" altLang="en-US" dirty="0"/>
              <a:t>次元情報の抽出、</a:t>
            </a:r>
            <a:r>
              <a:rPr kumimoji="1" lang="en-US" altLang="ja-JP" dirty="0"/>
              <a:t>AI</a:t>
            </a:r>
            <a:r>
              <a:rPr kumimoji="1" lang="ja-JP" altLang="en-US" dirty="0"/>
              <a:t>による判別まで一貫して提供できるのは弊社のみです。</a:t>
            </a:r>
            <a:endParaRPr kumimoji="1" lang="en-US" altLang="ja-JP" dirty="0"/>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9</a:t>
            </a:fld>
            <a:endParaRPr kumimoji="1" lang="ja-JP" altLang="en-US"/>
          </a:p>
        </p:txBody>
      </p:sp>
    </p:spTree>
    <p:extLst>
      <p:ext uri="{BB962C8B-B14F-4D97-AF65-F5344CB8AC3E}">
        <p14:creationId xmlns:p14="http://schemas.microsoft.com/office/powerpoint/2010/main" val="422980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市場規模はこちらです。大きな市場があることがわかります。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10</a:t>
            </a:fld>
            <a:endParaRPr kumimoji="1" lang="ja-JP" altLang="en-US"/>
          </a:p>
        </p:txBody>
      </p:sp>
    </p:spTree>
    <p:extLst>
      <p:ext uri="{BB962C8B-B14F-4D97-AF65-F5344CB8AC3E}">
        <p14:creationId xmlns:p14="http://schemas.microsoft.com/office/powerpoint/2010/main" val="3211209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実施体制は</a:t>
            </a:r>
            <a:r>
              <a:rPr kumimoji="1" lang="en-US" altLang="ja-JP" dirty="0"/>
              <a:t>TOMOMI RESEARCH, </a:t>
            </a:r>
            <a:r>
              <a:rPr kumimoji="1" lang="ja-JP" altLang="en-US" dirty="0"/>
              <a:t>伊藤忠丸紅鉄鋼、東京スチールセンターの</a:t>
            </a:r>
            <a:r>
              <a:rPr kumimoji="1" lang="en-US" altLang="ja-JP" dirty="0"/>
              <a:t>3</a:t>
            </a:r>
            <a:r>
              <a:rPr kumimoji="1" lang="ja-JP" altLang="en-US" dirty="0"/>
              <a:t>社です。弊社はシステム全般の設計、</a:t>
            </a:r>
            <a:r>
              <a:rPr kumimoji="1" lang="en-US" altLang="ja-JP" dirty="0"/>
              <a:t>AI</a:t>
            </a:r>
            <a:r>
              <a:rPr kumimoji="1" lang="ja-JP" altLang="en-US" dirty="0"/>
              <a:t>アルゴリズムの開発、プロジェクトのマネージメントをします。伊藤忠丸紅鉄鋼はプロジェクト関連情報の収集と提供、開発、実証実験の支援をします。東京スチールセンタは実証実験の場として実際の装置の中への組み込み、検査の評価を実施します。</a:t>
            </a:r>
            <a:endParaRPr kumimoji="1" lang="en-US" altLang="ja-JP" dirty="0"/>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11</a:t>
            </a:fld>
            <a:endParaRPr kumimoji="1" lang="ja-JP" altLang="en-US"/>
          </a:p>
        </p:txBody>
      </p:sp>
    </p:spTree>
    <p:extLst>
      <p:ext uri="{BB962C8B-B14F-4D97-AF65-F5344CB8AC3E}">
        <p14:creationId xmlns:p14="http://schemas.microsoft.com/office/powerpoint/2010/main" val="84208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構成員のみなさんはそれぞれの専門家です。会議では活発に議論いただいております。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12</a:t>
            </a:fld>
            <a:endParaRPr kumimoji="1" lang="ja-JP" altLang="en-US"/>
          </a:p>
        </p:txBody>
      </p:sp>
    </p:spTree>
    <p:extLst>
      <p:ext uri="{BB962C8B-B14F-4D97-AF65-F5344CB8AC3E}">
        <p14:creationId xmlns:p14="http://schemas.microsoft.com/office/powerpoint/2010/main" val="1395133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今回、装置内に設置する撮像機器等ハードウェアと、照明の高速スイッチングを可能にする制御系、ソフトウェアの開発費が必要となっています。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13</a:t>
            </a:fld>
            <a:endParaRPr kumimoji="1" lang="ja-JP" altLang="en-US"/>
          </a:p>
        </p:txBody>
      </p:sp>
    </p:spTree>
    <p:extLst>
      <p:ext uri="{BB962C8B-B14F-4D97-AF65-F5344CB8AC3E}">
        <p14:creationId xmlns:p14="http://schemas.microsoft.com/office/powerpoint/2010/main" val="141038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達成目標は、まずは</a:t>
            </a:r>
            <a:r>
              <a:rPr kumimoji="1" lang="ja-JP" altLang="en-US" b="1" dirty="0"/>
              <a:t>動いている鋼板での撮像</a:t>
            </a:r>
            <a:r>
              <a:rPr kumimoji="1" lang="ja-JP" altLang="en-US" dirty="0"/>
              <a:t>を可能にすること、その画像を使った疵検査の</a:t>
            </a:r>
            <a:r>
              <a:rPr kumimoji="1" lang="ja-JP" altLang="en-US" b="1" dirty="0"/>
              <a:t>自動化</a:t>
            </a:r>
            <a:r>
              <a:rPr kumimoji="1" lang="ja-JP" altLang="en-US" dirty="0"/>
              <a:t>を実現することです。検査性能は</a:t>
            </a:r>
            <a:r>
              <a:rPr kumimoji="1" lang="en-US" altLang="ja-JP" dirty="0"/>
              <a:t>AI</a:t>
            </a:r>
            <a:r>
              <a:rPr kumimoji="1" lang="ja-JP" altLang="en-US" dirty="0"/>
              <a:t>の検査性能の指標である</a:t>
            </a:r>
            <a:r>
              <a:rPr kumimoji="1" lang="en-US" altLang="ja-JP" dirty="0"/>
              <a:t>ROCAUC90%</a:t>
            </a:r>
            <a:r>
              <a:rPr kumimoji="1" lang="ja-JP" altLang="en-US" dirty="0"/>
              <a:t>です。目視に頼らないリアルタイム検査を実現します。黒鋼板といった人の眼でも見つけにくい疵の検知とシリコンスケール（無害疵）の仕分け実現をめざします。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14</a:t>
            </a:fld>
            <a:endParaRPr kumimoji="1" lang="ja-JP" altLang="en-US"/>
          </a:p>
        </p:txBody>
      </p:sp>
    </p:spTree>
    <p:extLst>
      <p:ext uri="{BB962C8B-B14F-4D97-AF65-F5344CB8AC3E}">
        <p14:creationId xmlns:p14="http://schemas.microsoft.com/office/powerpoint/2010/main" val="90040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スケジュールはこのようになっています。</a:t>
            </a:r>
            <a:r>
              <a:rPr kumimoji="1" lang="ja-JP" altLang="en-US" b="1" dirty="0"/>
              <a:t>小型実験機を用いた開発と実証実験機の製作を平行して実施</a:t>
            </a:r>
            <a:r>
              <a:rPr kumimoji="1" lang="ja-JP" altLang="en-US" dirty="0"/>
              <a:t>します。検査対象物が移動する中で、照明を切り替えながら撮像、</a:t>
            </a:r>
            <a:r>
              <a:rPr kumimoji="1" lang="en-US" altLang="ja-JP" dirty="0"/>
              <a:t>AI</a:t>
            </a:r>
            <a:r>
              <a:rPr kumimoji="1" lang="ja-JP" altLang="en-US" dirty="0"/>
              <a:t>アルゴリズムの開発は小型撮像機で実施します。平行して実証実験用の機器の選定、設営のための設計、設置して実証実験にすすみます。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15</a:t>
            </a:fld>
            <a:endParaRPr kumimoji="1" lang="ja-JP" altLang="en-US"/>
          </a:p>
        </p:txBody>
      </p:sp>
    </p:spTree>
    <p:extLst>
      <p:ext uri="{BB962C8B-B14F-4D97-AF65-F5344CB8AC3E}">
        <p14:creationId xmlns:p14="http://schemas.microsoft.com/office/powerpoint/2010/main" val="77054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今年度、</a:t>
            </a:r>
            <a:r>
              <a:rPr kumimoji="1" lang="ja-JP" altLang="en-US" b="1" dirty="0"/>
              <a:t>既存装置への組み込み、稼働中装置内での検査を実現するシステムを開発</a:t>
            </a:r>
            <a:r>
              <a:rPr kumimoji="1" lang="ja-JP" altLang="en-US" dirty="0"/>
              <a:t>します。実証実験の結果を踏まえて、来年度以降、スリッタラインサイズに合わせたシステム開発と他装置への展開、さらに他事業所、海外拠点への展開、また他産業への展開をしていきます</a:t>
            </a:r>
            <a:r>
              <a:rPr kumimoji="1" lang="ja-JP" altLang="en-US"/>
              <a:t>。弊社は今年度、海外</a:t>
            </a:r>
            <a:r>
              <a:rPr kumimoji="1" lang="ja-JP" altLang="en-US" dirty="0"/>
              <a:t>展開の一歩として、韓国での営業を開始する予定です。以上です。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16</a:t>
            </a:fld>
            <a:endParaRPr kumimoji="1" lang="ja-JP" altLang="en-US"/>
          </a:p>
        </p:txBody>
      </p:sp>
    </p:spTree>
    <p:extLst>
      <p:ext uri="{BB962C8B-B14F-4D97-AF65-F5344CB8AC3E}">
        <p14:creationId xmlns:p14="http://schemas.microsoft.com/office/powerpoint/2010/main" val="3106295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17</a:t>
            </a:fld>
            <a:endParaRPr kumimoji="1" lang="ja-JP" altLang="en-US"/>
          </a:p>
        </p:txBody>
      </p:sp>
    </p:spTree>
    <p:extLst>
      <p:ext uri="{BB962C8B-B14F-4D97-AF65-F5344CB8AC3E}">
        <p14:creationId xmlns:p14="http://schemas.microsoft.com/office/powerpoint/2010/main" val="386420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初めに</a:t>
            </a:r>
            <a:r>
              <a:rPr kumimoji="1" lang="ja-JP" altLang="en-US" b="1" dirty="0"/>
              <a:t>スチールセンターについて説明</a:t>
            </a:r>
            <a:r>
              <a:rPr kumimoji="1" lang="ja-JP" altLang="en-US" dirty="0"/>
              <a:t>します。スチールセンタは</a:t>
            </a:r>
            <a:r>
              <a:rPr kumimoji="1" lang="ja-JP" altLang="en-US" b="1" dirty="0"/>
              <a:t>鋼板（はがねの板）をお客様の要望に応じて切り出す加工</a:t>
            </a:r>
            <a:r>
              <a:rPr kumimoji="1" lang="ja-JP" altLang="en-US" dirty="0"/>
              <a:t>をしています。お客様の主な業種としては自動車、家電、建築材料など多岐にわたります。その用途は、例えば自動車のボディ、エアコンの室外機、冷蔵庫前面のパネルなど、日常よく目にするものです。お客様からの注文を受けて商社、ここでは伊藤忠丸紅鉄鋼が鉄鋼メーカに母材を発注し、スチールセンタへ供給します。母材は幅</a:t>
            </a:r>
            <a:r>
              <a:rPr kumimoji="1" lang="en-US" altLang="ja-JP" dirty="0"/>
              <a:t>2m</a:t>
            </a:r>
            <a:r>
              <a:rPr kumimoji="1" lang="ja-JP" altLang="en-US" dirty="0"/>
              <a:t>ほどで鋼板がコイル状になっています。スチールセンタではコイル状の鋼板から板状に切り取る加工をしています。スリッターラインというのは最初の工程で、母材から所望の幅に切り分ける切断装置です。</a:t>
            </a:r>
            <a:r>
              <a:rPr kumimoji="1" lang="ja-JP" altLang="en-US" b="1" dirty="0"/>
              <a:t>スリッターラインで加工した鋼板の表面疵検査</a:t>
            </a:r>
            <a:r>
              <a:rPr kumimoji="1" lang="ja-JP" altLang="en-US" dirty="0"/>
              <a:t>は人が目視検査しています。右の写真のように装置を停止して人が装置の中に入って検査します。非常に危険な作業です。本プロジェクトでは</a:t>
            </a:r>
            <a:r>
              <a:rPr kumimoji="1" lang="ja-JP" altLang="en-US" b="1" dirty="0"/>
              <a:t>画像で疵を捕らえ</a:t>
            </a:r>
            <a:r>
              <a:rPr kumimoji="1" lang="en-US" altLang="ja-JP" b="1" dirty="0"/>
              <a:t>AI</a:t>
            </a:r>
            <a:r>
              <a:rPr kumimoji="1" lang="ja-JP" altLang="en-US" b="1" dirty="0"/>
              <a:t>を用いて表面疵検査を自動化</a:t>
            </a:r>
            <a:r>
              <a:rPr kumimoji="1" lang="ja-JP" altLang="en-US" dirty="0"/>
              <a:t>し、</a:t>
            </a:r>
            <a:r>
              <a:rPr kumimoji="1" lang="ja-JP" altLang="en-US" b="1" dirty="0"/>
              <a:t>安全な作業</a:t>
            </a:r>
            <a:r>
              <a:rPr kumimoji="1" lang="ja-JP" altLang="en-US" dirty="0"/>
              <a:t>を実現します。その効果として、安全性だけでなく、</a:t>
            </a:r>
            <a:r>
              <a:rPr kumimoji="1" lang="ja-JP" altLang="en-US" b="1" dirty="0"/>
              <a:t>装置を止めることなく検査可能なことから生産性が向上</a:t>
            </a:r>
            <a:r>
              <a:rPr kumimoji="1" lang="ja-JP" altLang="en-US" dirty="0"/>
              <a:t>します。また</a:t>
            </a:r>
            <a:r>
              <a:rPr kumimoji="1" lang="ja-JP" altLang="en-US" b="1" dirty="0"/>
              <a:t>鋼板の全長にわたって検査が可能となり、品質向上</a:t>
            </a:r>
            <a:r>
              <a:rPr kumimoji="1" lang="ja-JP" altLang="en-US" dirty="0"/>
              <a:t>が期待できます。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1</a:t>
            </a:fld>
            <a:endParaRPr kumimoji="1" lang="ja-JP" altLang="en-US"/>
          </a:p>
        </p:txBody>
      </p:sp>
    </p:spTree>
    <p:extLst>
      <p:ext uri="{BB962C8B-B14F-4D97-AF65-F5344CB8AC3E}">
        <p14:creationId xmlns:p14="http://schemas.microsoft.com/office/powerpoint/2010/main" val="209072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表面疵検査の自動化の課題を示します。①疵には</a:t>
            </a:r>
            <a:r>
              <a:rPr kumimoji="1" lang="ja-JP" altLang="en-US" b="1" dirty="0"/>
              <a:t>無害疵と有害疵</a:t>
            </a:r>
            <a:r>
              <a:rPr kumimoji="1" lang="ja-JP" altLang="en-US" dirty="0"/>
              <a:t>があり、</a:t>
            </a:r>
            <a:r>
              <a:rPr kumimoji="1" lang="ja-JP" altLang="en-US" b="1" dirty="0"/>
              <a:t>主に表面の凹凸</a:t>
            </a:r>
            <a:r>
              <a:rPr kumimoji="1" lang="ja-JP" altLang="en-US" dirty="0"/>
              <a:t>で分類されます。</a:t>
            </a:r>
            <a:r>
              <a:rPr kumimoji="1" lang="ja-JP" altLang="en-US" b="1" dirty="0"/>
              <a:t>鋼板表面には光沢や油があり、判別が困難</a:t>
            </a:r>
            <a:r>
              <a:rPr kumimoji="1" lang="ja-JP" altLang="en-US" dirty="0"/>
              <a:t>です。②</a:t>
            </a:r>
            <a:r>
              <a:rPr kumimoji="1" lang="ja-JP" altLang="en-US" b="1" dirty="0"/>
              <a:t>不良の種類がたくさん</a:t>
            </a:r>
            <a:r>
              <a:rPr kumimoji="1" lang="ja-JP" altLang="en-US" dirty="0"/>
              <a:t>あり、判定には熟が必要です。③自動化のための撮像機器を加工装置内に組み込むことになるため、サイズ、形状、配線の引き回しなど</a:t>
            </a:r>
            <a:r>
              <a:rPr kumimoji="1" lang="ja-JP" altLang="en-US" b="1" dirty="0"/>
              <a:t>装置に干渉しないように設営</a:t>
            </a:r>
            <a:r>
              <a:rPr kumimoji="1" lang="ja-JP" altLang="en-US" b="0" dirty="0"/>
              <a:t>しなければなりません</a:t>
            </a:r>
            <a:r>
              <a:rPr kumimoji="1" lang="ja-JP" altLang="en-US" dirty="0"/>
              <a:t>。本プロジェクトではまず疵の凹凸を知るために、照明方法を改善し</a:t>
            </a:r>
            <a:r>
              <a:rPr kumimoji="1" lang="ja-JP" altLang="en-US" b="1" dirty="0"/>
              <a:t>鋼板表面の</a:t>
            </a:r>
            <a:r>
              <a:rPr kumimoji="1" lang="en-US" altLang="ja-JP" b="1" dirty="0"/>
              <a:t>3</a:t>
            </a:r>
            <a:r>
              <a:rPr kumimoji="1" lang="ja-JP" altLang="en-US" b="1" dirty="0"/>
              <a:t>次元情報</a:t>
            </a:r>
            <a:r>
              <a:rPr kumimoji="1" lang="ja-JP" altLang="en-US" dirty="0"/>
              <a:t>を捕らえます。次にその凹凸情報から</a:t>
            </a:r>
            <a:r>
              <a:rPr kumimoji="1" lang="en-US" altLang="ja-JP" b="1" dirty="0"/>
              <a:t>AI</a:t>
            </a:r>
            <a:r>
              <a:rPr kumimoji="1" lang="ja-JP" altLang="en-US" b="1" dirty="0"/>
              <a:t>を用いて有害疵かどうか判別</a:t>
            </a:r>
            <a:r>
              <a:rPr kumimoji="1" lang="ja-JP" altLang="en-US" dirty="0"/>
              <a:t>します。実証実験に向け、現場での設営に適した機材の選定、設計、そして製造します。稼働中の装置の中で、撮像の制御、画像処理、判別まで一連の検査方法を開発します。</a:t>
            </a:r>
            <a:endParaRPr kumimoji="1" lang="en-US" altLang="ja-JP" dirty="0"/>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2</a:t>
            </a:fld>
            <a:endParaRPr kumimoji="1" lang="ja-JP" altLang="en-US"/>
          </a:p>
        </p:txBody>
      </p:sp>
    </p:spTree>
    <p:extLst>
      <p:ext uri="{BB962C8B-B14F-4D97-AF65-F5344CB8AC3E}">
        <p14:creationId xmlns:p14="http://schemas.microsoft.com/office/powerpoint/2010/main" val="109048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実証実験では</a:t>
            </a:r>
            <a:r>
              <a:rPr kumimoji="1" lang="ja-JP" altLang="en-US" b="1" dirty="0"/>
              <a:t>東京スチールセンターのスリッターライン</a:t>
            </a:r>
            <a:r>
              <a:rPr kumimoji="1" lang="ja-JP" altLang="en-US" dirty="0"/>
              <a:t>の中に検査機器を設置し、</a:t>
            </a:r>
            <a:r>
              <a:rPr kumimoji="1" lang="ja-JP" altLang="en-US" b="1" dirty="0"/>
              <a:t>撮像試験</a:t>
            </a:r>
            <a:r>
              <a:rPr kumimoji="1" lang="ja-JP" altLang="en-US" dirty="0"/>
              <a:t>、</a:t>
            </a:r>
            <a:r>
              <a:rPr kumimoji="1" lang="en-US" altLang="ja-JP" b="1" dirty="0"/>
              <a:t>AI</a:t>
            </a:r>
            <a:r>
              <a:rPr kumimoji="1" lang="ja-JP" altLang="en-US" b="1" dirty="0"/>
              <a:t>を用いた判別とその検査性能</a:t>
            </a:r>
            <a:r>
              <a:rPr kumimoji="1" lang="ja-JP" altLang="en-US" dirty="0"/>
              <a:t>の評価、</a:t>
            </a:r>
            <a:r>
              <a:rPr kumimoji="1" lang="ja-JP" altLang="en-US" b="1" dirty="0"/>
              <a:t>製造環境下での効果と安全性</a:t>
            </a:r>
            <a:r>
              <a:rPr kumimoji="1" lang="ja-JP" altLang="en-US" dirty="0"/>
              <a:t>を評価します。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3</a:t>
            </a:fld>
            <a:endParaRPr kumimoji="1" lang="ja-JP" altLang="en-US"/>
          </a:p>
        </p:txBody>
      </p:sp>
    </p:spTree>
    <p:extLst>
      <p:ext uri="{BB962C8B-B14F-4D97-AF65-F5344CB8AC3E}">
        <p14:creationId xmlns:p14="http://schemas.microsoft.com/office/powerpoint/2010/main" val="3433471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こちらは現状の検査の様子です。全長</a:t>
            </a:r>
            <a:r>
              <a:rPr kumimoji="1" lang="en-US" altLang="ja-JP" dirty="0"/>
              <a:t>40m</a:t>
            </a:r>
            <a:r>
              <a:rPr kumimoji="1" lang="ja-JP" altLang="en-US" dirty="0"/>
              <a:t>ほどの装置の中で写真のような作業が実施されています。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4</a:t>
            </a:fld>
            <a:endParaRPr kumimoji="1" lang="ja-JP" altLang="en-US"/>
          </a:p>
        </p:txBody>
      </p:sp>
    </p:spTree>
    <p:extLst>
      <p:ext uri="{BB962C8B-B14F-4D97-AF65-F5344CB8AC3E}">
        <p14:creationId xmlns:p14="http://schemas.microsoft.com/office/powerpoint/2010/main" val="308075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本プロジェクトでは疵検査を安全に実施できるようします。そのために、これまでに見えにくかった疵を照明を改善することで</a:t>
            </a:r>
            <a:r>
              <a:rPr kumimoji="1" lang="en-US" altLang="ja-JP" dirty="0"/>
              <a:t>3</a:t>
            </a:r>
            <a:r>
              <a:rPr kumimoji="1" lang="ja-JP" altLang="en-US" dirty="0"/>
              <a:t>次元形状を得られるようにします。この情報をもとに</a:t>
            </a:r>
            <a:r>
              <a:rPr kumimoji="1" lang="en-US" altLang="ja-JP" dirty="0"/>
              <a:t>AI</a:t>
            </a:r>
            <a:r>
              <a:rPr kumimoji="1" lang="ja-JP" altLang="en-US" dirty="0"/>
              <a:t>を用いて判別性能を向上します。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5</a:t>
            </a:fld>
            <a:endParaRPr kumimoji="1" lang="ja-JP" altLang="en-US"/>
          </a:p>
        </p:txBody>
      </p:sp>
    </p:spTree>
    <p:extLst>
      <p:ext uri="{BB962C8B-B14F-4D97-AF65-F5344CB8AC3E}">
        <p14:creationId xmlns:p14="http://schemas.microsoft.com/office/powerpoint/2010/main" val="3602301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プロジェクトでは東京スチールセンターの方からのヒアリングはもちろんですが、伊藤忠丸紅鉄鋼の他のコイルセンター、スチールセンターの現状も聞かせていただき、同様の課題をお持ちであることがわかりました。</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6</a:t>
            </a:fld>
            <a:endParaRPr kumimoji="1" lang="ja-JP" altLang="en-US"/>
          </a:p>
        </p:txBody>
      </p:sp>
    </p:spTree>
    <p:extLst>
      <p:ext uri="{BB962C8B-B14F-4D97-AF65-F5344CB8AC3E}">
        <p14:creationId xmlns:p14="http://schemas.microsoft.com/office/powerpoint/2010/main" val="416258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解決の方法を示します。弊社はこれまで光沢のある金属製品の外観検査システムを開発してきました。角度の異なる光を順番に照射しながら撮像し、その複数の画像を合成し、処理します。そうすると、左下の写真のように、一般照明ではわからない</a:t>
            </a:r>
            <a:r>
              <a:rPr kumimoji="1" lang="en-US" altLang="ja-JP" dirty="0"/>
              <a:t>3</a:t>
            </a:r>
            <a:r>
              <a:rPr kumimoji="1" lang="ja-JP" altLang="en-US" dirty="0"/>
              <a:t>次元情報を得ることができます。本プロジェクトではこの技術を適用して流れる鋼板の撮像を試験します。また弊社では高正確度な</a:t>
            </a:r>
            <a:r>
              <a:rPr kumimoji="1" lang="en-US" altLang="ja-JP" dirty="0"/>
              <a:t>AI</a:t>
            </a:r>
            <a:r>
              <a:rPr kumimoji="1" lang="ja-JP" altLang="en-US" dirty="0"/>
              <a:t>異常検知を開発しておりますので、適用して検査の自動化をめざします。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7</a:t>
            </a:fld>
            <a:endParaRPr kumimoji="1" lang="ja-JP" altLang="en-US"/>
          </a:p>
        </p:txBody>
      </p:sp>
    </p:spTree>
    <p:extLst>
      <p:ext uri="{BB962C8B-B14F-4D97-AF65-F5344CB8AC3E}">
        <p14:creationId xmlns:p14="http://schemas.microsoft.com/office/powerpoint/2010/main" val="239229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導入の利点は、第一に検査員を危険作業からの解放、鋼板の全長検査を実現します。画像としてデータを保存できることで、品質向上に貢献します。ビジネスモデルとして、革新的な照明、画像処理技術と</a:t>
            </a:r>
            <a:r>
              <a:rPr kumimoji="1" lang="en-US" altLang="ja-JP" dirty="0"/>
              <a:t>AI</a:t>
            </a:r>
            <a:r>
              <a:rPr kumimoji="1" lang="ja-JP" altLang="en-US" dirty="0"/>
              <a:t>により疵検出ソリューションを提供します。これを維持・保守で収益を得ます。またデータ分析に基づくコンサルティングサービスも検討します。</a:t>
            </a:r>
          </a:p>
        </p:txBody>
      </p:sp>
      <p:sp>
        <p:nvSpPr>
          <p:cNvPr id="4" name="スライド番号プレースホルダー 3"/>
          <p:cNvSpPr>
            <a:spLocks noGrp="1"/>
          </p:cNvSpPr>
          <p:nvPr>
            <p:ph type="sldNum" sz="quarter" idx="5"/>
          </p:nvPr>
        </p:nvSpPr>
        <p:spPr/>
        <p:txBody>
          <a:bodyPr/>
          <a:lstStyle/>
          <a:p>
            <a:fld id="{CB4A1649-1EB8-43BF-A730-66895C31E7B1}" type="slidenum">
              <a:rPr kumimoji="1" lang="ja-JP" altLang="en-US" smtClean="0"/>
              <a:pPr/>
              <a:t>8</a:t>
            </a:fld>
            <a:endParaRPr kumimoji="1" lang="ja-JP" altLang="en-US"/>
          </a:p>
        </p:txBody>
      </p:sp>
    </p:spTree>
    <p:extLst>
      <p:ext uri="{BB962C8B-B14F-4D97-AF65-F5344CB8AC3E}">
        <p14:creationId xmlns:p14="http://schemas.microsoft.com/office/powerpoint/2010/main" val="1600302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684164"/>
            <a:ext cx="7772400" cy="1470025"/>
          </a:xfrm>
          <a:prstGeom prst="rect">
            <a:avLst/>
          </a:prstGeom>
        </p:spPr>
        <p:txBody>
          <a:bodyPr>
            <a:normAutofit/>
          </a:bodyPr>
          <a:lstStyle>
            <a:lvl1pPr>
              <a:defRPr sz="4000" b="1">
                <a:latin typeface="+mj-ea"/>
                <a:ea typeface="+mj-ea"/>
                <a:cs typeface="Arial Unicode MS" pitchFamily="50" charset="-128"/>
              </a:defRPr>
            </a:lvl1pPr>
          </a:lstStyle>
          <a:p>
            <a:r>
              <a:rPr kumimoji="1" lang="ja-JP" altLang="en-US"/>
              <a:t>マスター タイトルの書式設定</a:t>
            </a:r>
          </a:p>
        </p:txBody>
      </p:sp>
      <p:sp>
        <p:nvSpPr>
          <p:cNvPr id="3" name="サブタイトル 2"/>
          <p:cNvSpPr>
            <a:spLocks noGrp="1"/>
          </p:cNvSpPr>
          <p:nvPr>
            <p:ph type="subTitle" idx="1"/>
          </p:nvPr>
        </p:nvSpPr>
        <p:spPr>
          <a:xfrm>
            <a:off x="1453005" y="3821640"/>
            <a:ext cx="6400800" cy="1752600"/>
          </a:xfrm>
          <a:prstGeom prst="rect">
            <a:avLst/>
          </a:prstGeom>
        </p:spPr>
        <p:txBody>
          <a:bodyPr>
            <a:normAutofit/>
          </a:bodyPr>
          <a:lstStyle>
            <a:lvl1pPr marL="0" indent="0" algn="ctr">
              <a:buNone/>
              <a:defRPr sz="2400">
                <a:solidFill>
                  <a:schemeClr val="tx1"/>
                </a:solidFill>
                <a:latin typeface="+mn-ea"/>
                <a:ea typeface="+mn-ea"/>
                <a:cs typeface="Arial Unicode MS"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a:t>マスター サブタイトルの書式設定</a:t>
            </a:r>
          </a:p>
        </p:txBody>
      </p:sp>
      <p:grpSp>
        <p:nvGrpSpPr>
          <p:cNvPr id="7" name="グループ化 6"/>
          <p:cNvGrpSpPr/>
          <p:nvPr userDrawn="1"/>
        </p:nvGrpSpPr>
        <p:grpSpPr>
          <a:xfrm>
            <a:off x="2" y="6593790"/>
            <a:ext cx="9141619" cy="289262"/>
            <a:chOff x="152400" y="1274984"/>
            <a:chExt cx="9141619" cy="289262"/>
          </a:xfrm>
        </p:grpSpPr>
        <p:sp>
          <p:nvSpPr>
            <p:cNvPr id="8" name="正方形/長方形 7"/>
            <p:cNvSpPr/>
            <p:nvPr/>
          </p:nvSpPr>
          <p:spPr>
            <a:xfrm>
              <a:off x="5802019" y="1276246"/>
              <a:ext cx="3492000"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p:cNvSpPr/>
            <p:nvPr/>
          </p:nvSpPr>
          <p:spPr>
            <a:xfrm>
              <a:off x="152400" y="1274984"/>
              <a:ext cx="5648400" cy="28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97557" y="146756"/>
            <a:ext cx="6732161" cy="609600"/>
          </a:xfrm>
          <a:prstGeom prst="rect">
            <a:avLst/>
          </a:prstGeom>
        </p:spPr>
        <p:txBody>
          <a:bodyPr anchor="ctr">
            <a:normAutofit/>
          </a:bodyPr>
          <a:lstStyle>
            <a:lvl1pPr algn="l">
              <a:defRPr sz="3200" b="1">
                <a:latin typeface="+mn-ea"/>
                <a:ea typeface="+mn-ea"/>
                <a:cs typeface="Arial Unicode MS" pitchFamily="50" charset="-128"/>
              </a:defRPr>
            </a:lvl1pPr>
          </a:lstStyle>
          <a:p>
            <a:r>
              <a:rPr kumimoji="1" lang="ja-JP" altLang="en-US"/>
              <a:t>マスター タイトルの書式設定</a:t>
            </a:r>
          </a:p>
        </p:txBody>
      </p:sp>
      <p:sp>
        <p:nvSpPr>
          <p:cNvPr id="3" name="コンテンツ プレースホルダ 2"/>
          <p:cNvSpPr>
            <a:spLocks noGrp="1"/>
          </p:cNvSpPr>
          <p:nvPr>
            <p:ph idx="1"/>
          </p:nvPr>
        </p:nvSpPr>
        <p:spPr>
          <a:xfrm>
            <a:off x="248356" y="1770092"/>
            <a:ext cx="8647289" cy="4718761"/>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grpSp>
        <p:nvGrpSpPr>
          <p:cNvPr id="7" name="グループ化 6"/>
          <p:cNvGrpSpPr/>
          <p:nvPr userDrawn="1"/>
        </p:nvGrpSpPr>
        <p:grpSpPr>
          <a:xfrm>
            <a:off x="2" y="872064"/>
            <a:ext cx="9141619" cy="55262"/>
            <a:chOff x="0" y="1773936"/>
            <a:chExt cx="9141619" cy="55262"/>
          </a:xfrm>
        </p:grpSpPr>
        <p:sp>
          <p:nvSpPr>
            <p:cNvPr id="8" name="正方形/長方形 7"/>
            <p:cNvSpPr/>
            <p:nvPr/>
          </p:nvSpPr>
          <p:spPr>
            <a:xfrm>
              <a:off x="5649619" y="1775198"/>
              <a:ext cx="34920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p:cNvSpPr/>
            <p:nvPr/>
          </p:nvSpPr>
          <p:spPr>
            <a:xfrm>
              <a:off x="0" y="1773936"/>
              <a:ext cx="5648400" cy="54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14" name="日付プレースホルダ 1"/>
          <p:cNvSpPr>
            <a:spLocks noGrp="1"/>
          </p:cNvSpPr>
          <p:nvPr>
            <p:ph type="dt" sz="half" idx="10"/>
          </p:nvPr>
        </p:nvSpPr>
        <p:spPr>
          <a:xfrm>
            <a:off x="3505200" y="6547556"/>
            <a:ext cx="2133600" cy="310444"/>
          </a:xfrm>
        </p:spPr>
        <p:txBody>
          <a:bodyPr/>
          <a:lstStyle/>
          <a:p>
            <a:fld id="{90C49596-E9A6-4CE7-B362-2CBCFC695A07}" type="datetime1">
              <a:rPr kumimoji="1" lang="ja-JP" altLang="en-US" smtClean="0"/>
              <a:t>2024/1/19</a:t>
            </a:fld>
            <a:endParaRPr kumimoji="1" lang="ja-JP" altLang="en-US"/>
          </a:p>
        </p:txBody>
      </p:sp>
      <p:sp>
        <p:nvSpPr>
          <p:cNvPr id="15" name="スライド番号プレースホルダ 3"/>
          <p:cNvSpPr>
            <a:spLocks noGrp="1"/>
          </p:cNvSpPr>
          <p:nvPr>
            <p:ph type="sldNum" sz="quarter" idx="12"/>
          </p:nvPr>
        </p:nvSpPr>
        <p:spPr>
          <a:xfrm>
            <a:off x="8252178" y="6581422"/>
            <a:ext cx="891822" cy="276578"/>
          </a:xfrm>
        </p:spPr>
        <p:txBody>
          <a:bodyPr/>
          <a:lstStyle/>
          <a:p>
            <a:fld id="{E1B69578-5199-4F05-9954-8600AE72CAEA}" type="slidenum">
              <a:rPr kumimoji="1" lang="ja-JP" altLang="en-US" smtClean="0"/>
              <a:pPr/>
              <a:t>‹#›</a:t>
            </a:fld>
            <a:endParaRPr kumimoji="1" lang="ja-JP" altLang="en-US"/>
          </a:p>
        </p:txBody>
      </p:sp>
      <p:sp>
        <p:nvSpPr>
          <p:cNvPr id="10" name="コンテンツ プレースホルダ 2">
            <a:extLst>
              <a:ext uri="{FF2B5EF4-FFF2-40B4-BE49-F238E27FC236}">
                <a16:creationId xmlns:a16="http://schemas.microsoft.com/office/drawing/2014/main" id="{CDD57116-9A99-4C99-ADC6-09E6C87CA1E9}"/>
              </a:ext>
            </a:extLst>
          </p:cNvPr>
          <p:cNvSpPr>
            <a:spLocks noGrp="1"/>
          </p:cNvSpPr>
          <p:nvPr>
            <p:ph idx="13"/>
          </p:nvPr>
        </p:nvSpPr>
        <p:spPr>
          <a:xfrm>
            <a:off x="248357" y="1036881"/>
            <a:ext cx="8647289" cy="609600"/>
          </a:xfrm>
          <a:prstGeom prst="rect">
            <a:avLst/>
          </a:prstGeom>
        </p:spPr>
        <p:txBody>
          <a:bodyPr>
            <a:normAutofit/>
          </a:bodyPr>
          <a:lstStyle>
            <a:lvl1pPr>
              <a:buFont typeface="Arial" pitchFamily="34" charset="0"/>
              <a:buNone/>
              <a:defRPr sz="24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pic>
        <p:nvPicPr>
          <p:cNvPr id="5" name="図 4" descr="挿絵, プレート が含まれている画像&#10;&#10;自動的に生成された説明">
            <a:extLst>
              <a:ext uri="{FF2B5EF4-FFF2-40B4-BE49-F238E27FC236}">
                <a16:creationId xmlns:a16="http://schemas.microsoft.com/office/drawing/2014/main" id="{AD9197D0-00D9-4362-9870-CE732B5FE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4543" y="135650"/>
            <a:ext cx="2160695" cy="648000"/>
          </a:xfrm>
          <a:prstGeom prst="rect">
            <a:avLst/>
          </a:prstGeom>
        </p:spPr>
      </p:pic>
    </p:spTree>
    <p:extLst>
      <p:ext uri="{BB962C8B-B14F-4D97-AF65-F5344CB8AC3E}">
        <p14:creationId xmlns:p14="http://schemas.microsoft.com/office/powerpoint/2010/main" val="2830788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48356" y="2256315"/>
            <a:ext cx="4191566" cy="4232541"/>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grpSp>
        <p:nvGrpSpPr>
          <p:cNvPr id="7" name="グループ化 6"/>
          <p:cNvGrpSpPr/>
          <p:nvPr userDrawn="1"/>
        </p:nvGrpSpPr>
        <p:grpSpPr>
          <a:xfrm>
            <a:off x="2" y="872064"/>
            <a:ext cx="9141619" cy="55262"/>
            <a:chOff x="0" y="1773936"/>
            <a:chExt cx="9141619" cy="55262"/>
          </a:xfrm>
        </p:grpSpPr>
        <p:sp>
          <p:nvSpPr>
            <p:cNvPr id="8" name="正方形/長方形 7"/>
            <p:cNvSpPr/>
            <p:nvPr/>
          </p:nvSpPr>
          <p:spPr>
            <a:xfrm>
              <a:off x="5649619" y="1775198"/>
              <a:ext cx="34920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p:cNvSpPr/>
            <p:nvPr/>
          </p:nvSpPr>
          <p:spPr>
            <a:xfrm>
              <a:off x="0" y="1773936"/>
              <a:ext cx="5648400" cy="54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14" name="日付プレースホルダ 1"/>
          <p:cNvSpPr>
            <a:spLocks noGrp="1"/>
          </p:cNvSpPr>
          <p:nvPr>
            <p:ph type="dt" sz="half" idx="10"/>
          </p:nvPr>
        </p:nvSpPr>
        <p:spPr>
          <a:xfrm>
            <a:off x="3505200" y="6547556"/>
            <a:ext cx="2133600" cy="310444"/>
          </a:xfrm>
        </p:spPr>
        <p:txBody>
          <a:bodyPr/>
          <a:lstStyle/>
          <a:p>
            <a:fld id="{F0C629CE-C499-4245-A3F8-EA05C37166C2}" type="datetime1">
              <a:rPr kumimoji="1" lang="ja-JP" altLang="en-US" smtClean="0"/>
              <a:t>2024/1/19</a:t>
            </a:fld>
            <a:endParaRPr kumimoji="1" lang="ja-JP" altLang="en-US"/>
          </a:p>
        </p:txBody>
      </p:sp>
      <p:sp>
        <p:nvSpPr>
          <p:cNvPr id="15" name="スライド番号プレースホルダ 3"/>
          <p:cNvSpPr>
            <a:spLocks noGrp="1"/>
          </p:cNvSpPr>
          <p:nvPr>
            <p:ph type="sldNum" sz="quarter" idx="12"/>
          </p:nvPr>
        </p:nvSpPr>
        <p:spPr>
          <a:xfrm>
            <a:off x="8252178" y="6581422"/>
            <a:ext cx="891822" cy="276578"/>
          </a:xfrm>
        </p:spPr>
        <p:txBody>
          <a:bodyPr/>
          <a:lstStyle/>
          <a:p>
            <a:fld id="{E1B69578-5199-4F05-9954-8600AE72CAEA}" type="slidenum">
              <a:rPr kumimoji="1" lang="ja-JP" altLang="en-US" smtClean="0"/>
              <a:pPr/>
              <a:t>‹#›</a:t>
            </a:fld>
            <a:endParaRPr kumimoji="1" lang="ja-JP" altLang="en-US"/>
          </a:p>
        </p:txBody>
      </p:sp>
      <p:sp>
        <p:nvSpPr>
          <p:cNvPr id="10" name="コンテンツ プレースホルダ 2">
            <a:extLst>
              <a:ext uri="{FF2B5EF4-FFF2-40B4-BE49-F238E27FC236}">
                <a16:creationId xmlns:a16="http://schemas.microsoft.com/office/drawing/2014/main" id="{CDD57116-9A99-4C99-ADC6-09E6C87CA1E9}"/>
              </a:ext>
            </a:extLst>
          </p:cNvPr>
          <p:cNvSpPr>
            <a:spLocks noGrp="1"/>
          </p:cNvSpPr>
          <p:nvPr>
            <p:ph idx="13"/>
          </p:nvPr>
        </p:nvSpPr>
        <p:spPr>
          <a:xfrm>
            <a:off x="248357" y="1036881"/>
            <a:ext cx="8647289" cy="609600"/>
          </a:xfrm>
          <a:prstGeom prst="rect">
            <a:avLst/>
          </a:prstGeom>
        </p:spPr>
        <p:txBody>
          <a:bodyPr>
            <a:normAutofit/>
          </a:bodyPr>
          <a:lstStyle>
            <a:lvl1pPr>
              <a:buFont typeface="Arial" pitchFamily="34" charset="0"/>
              <a:buNone/>
              <a:defRPr sz="24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1" name="コンテンツ プレースホルダ 2">
            <a:extLst>
              <a:ext uri="{FF2B5EF4-FFF2-40B4-BE49-F238E27FC236}">
                <a16:creationId xmlns:a16="http://schemas.microsoft.com/office/drawing/2014/main" id="{B9A8F836-5B8A-4DD4-9469-9B89E34B8C23}"/>
              </a:ext>
            </a:extLst>
          </p:cNvPr>
          <p:cNvSpPr>
            <a:spLocks noGrp="1"/>
          </p:cNvSpPr>
          <p:nvPr>
            <p:ph idx="14"/>
          </p:nvPr>
        </p:nvSpPr>
        <p:spPr>
          <a:xfrm>
            <a:off x="4704083" y="2256311"/>
            <a:ext cx="4205675" cy="4232542"/>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954D95D4-6424-40AA-9DCB-E8C1CFD4C0F3}"/>
              </a:ext>
            </a:extLst>
          </p:cNvPr>
          <p:cNvSpPr txBox="1"/>
          <p:nvPr userDrawn="1"/>
        </p:nvSpPr>
        <p:spPr>
          <a:xfrm>
            <a:off x="4711137" y="1766835"/>
            <a:ext cx="4191565" cy="323165"/>
          </a:xfrm>
          <a:prstGeom prst="rect">
            <a:avLst/>
          </a:prstGeom>
          <a:noFill/>
        </p:spPr>
        <p:txBody>
          <a:bodyPr wrap="square" rtlCol="0">
            <a:spAutoFit/>
          </a:bodyPr>
          <a:lstStyle/>
          <a:p>
            <a:endParaRPr kumimoji="1" lang="ja-JP" altLang="en-US" sz="1500" b="1"/>
          </a:p>
        </p:txBody>
      </p:sp>
      <p:sp>
        <p:nvSpPr>
          <p:cNvPr id="16" name="コンテンツ プレースホルダ 2">
            <a:extLst>
              <a:ext uri="{FF2B5EF4-FFF2-40B4-BE49-F238E27FC236}">
                <a16:creationId xmlns:a16="http://schemas.microsoft.com/office/drawing/2014/main" id="{7AF29F79-3EA7-4DE3-AFC0-F6B12696256C}"/>
              </a:ext>
            </a:extLst>
          </p:cNvPr>
          <p:cNvSpPr>
            <a:spLocks noGrp="1"/>
          </p:cNvSpPr>
          <p:nvPr>
            <p:ph idx="15"/>
          </p:nvPr>
        </p:nvSpPr>
        <p:spPr>
          <a:xfrm>
            <a:off x="241301" y="1740809"/>
            <a:ext cx="4198621" cy="461760"/>
          </a:xfrm>
          <a:prstGeom prst="rect">
            <a:avLst/>
          </a:prstGeom>
        </p:spPr>
        <p:txBody>
          <a:bodyPr anchor="ctr">
            <a:normAutofit/>
          </a:bodyPr>
          <a:lstStyle>
            <a:lvl1pPr algn="ctr">
              <a:buFont typeface="Arial" pitchFamily="34" charset="0"/>
              <a:buNone/>
              <a:defRPr sz="18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7" name="コンテンツ プレースホルダ 2">
            <a:extLst>
              <a:ext uri="{FF2B5EF4-FFF2-40B4-BE49-F238E27FC236}">
                <a16:creationId xmlns:a16="http://schemas.microsoft.com/office/drawing/2014/main" id="{0D97D8FA-CE9A-46AA-A7A1-6B951A6286BD}"/>
              </a:ext>
            </a:extLst>
          </p:cNvPr>
          <p:cNvSpPr>
            <a:spLocks noGrp="1"/>
          </p:cNvSpPr>
          <p:nvPr>
            <p:ph idx="16"/>
          </p:nvPr>
        </p:nvSpPr>
        <p:spPr>
          <a:xfrm>
            <a:off x="4704082" y="1735851"/>
            <a:ext cx="4205675" cy="461759"/>
          </a:xfrm>
          <a:prstGeom prst="rect">
            <a:avLst/>
          </a:prstGeom>
        </p:spPr>
        <p:txBody>
          <a:bodyPr anchor="ctr">
            <a:normAutofit/>
          </a:bodyPr>
          <a:lstStyle>
            <a:lvl1pPr algn="ctr">
              <a:buFont typeface="Arial" pitchFamily="34" charset="0"/>
              <a:buNone/>
              <a:defRPr sz="18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8" name="タイトル 1">
            <a:extLst>
              <a:ext uri="{FF2B5EF4-FFF2-40B4-BE49-F238E27FC236}">
                <a16:creationId xmlns:a16="http://schemas.microsoft.com/office/drawing/2014/main" id="{B166A66F-38B3-40CA-9D2D-0AA4A6C4E597}"/>
              </a:ext>
            </a:extLst>
          </p:cNvPr>
          <p:cNvSpPr>
            <a:spLocks noGrp="1"/>
          </p:cNvSpPr>
          <p:nvPr>
            <p:ph type="title"/>
          </p:nvPr>
        </p:nvSpPr>
        <p:spPr>
          <a:xfrm>
            <a:off x="197558" y="146756"/>
            <a:ext cx="6776986" cy="609600"/>
          </a:xfrm>
          <a:prstGeom prst="rect">
            <a:avLst/>
          </a:prstGeom>
        </p:spPr>
        <p:txBody>
          <a:bodyPr anchor="ctr">
            <a:normAutofit/>
          </a:bodyPr>
          <a:lstStyle>
            <a:lvl1pPr algn="l">
              <a:defRPr sz="3200" b="1">
                <a:latin typeface="+mn-ea"/>
                <a:ea typeface="+mn-ea"/>
                <a:cs typeface="Arial Unicode MS" pitchFamily="50" charset="-128"/>
              </a:defRPr>
            </a:lvl1pPr>
          </a:lstStyle>
          <a:p>
            <a:r>
              <a:rPr kumimoji="1" lang="ja-JP" altLang="en-US"/>
              <a:t>マスター タイトルの書式設定</a:t>
            </a:r>
          </a:p>
        </p:txBody>
      </p:sp>
      <p:pic>
        <p:nvPicPr>
          <p:cNvPr id="20" name="図 19" descr="挿絵, プレート が含まれている画像&#10;&#10;自動的に生成された説明">
            <a:extLst>
              <a:ext uri="{FF2B5EF4-FFF2-40B4-BE49-F238E27FC236}">
                <a16:creationId xmlns:a16="http://schemas.microsoft.com/office/drawing/2014/main" id="{75087488-CCC7-4A3F-998C-A2D8D6E1EE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4543" y="135650"/>
            <a:ext cx="2160695" cy="648000"/>
          </a:xfrm>
          <a:prstGeom prst="rect">
            <a:avLst/>
          </a:prstGeom>
        </p:spPr>
      </p:pic>
    </p:spTree>
    <p:extLst>
      <p:ext uri="{BB962C8B-B14F-4D97-AF65-F5344CB8AC3E}">
        <p14:creationId xmlns:p14="http://schemas.microsoft.com/office/powerpoint/2010/main" val="334438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48356" y="1935469"/>
            <a:ext cx="4191566" cy="4553387"/>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grpSp>
        <p:nvGrpSpPr>
          <p:cNvPr id="7" name="グループ化 6"/>
          <p:cNvGrpSpPr/>
          <p:nvPr userDrawn="1"/>
        </p:nvGrpSpPr>
        <p:grpSpPr>
          <a:xfrm>
            <a:off x="2" y="872064"/>
            <a:ext cx="9141619" cy="55262"/>
            <a:chOff x="0" y="1773936"/>
            <a:chExt cx="9141619" cy="55262"/>
          </a:xfrm>
        </p:grpSpPr>
        <p:sp>
          <p:nvSpPr>
            <p:cNvPr id="8" name="正方形/長方形 7"/>
            <p:cNvSpPr/>
            <p:nvPr/>
          </p:nvSpPr>
          <p:spPr>
            <a:xfrm>
              <a:off x="5649619" y="1775198"/>
              <a:ext cx="34920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p:cNvSpPr/>
            <p:nvPr/>
          </p:nvSpPr>
          <p:spPr>
            <a:xfrm>
              <a:off x="0" y="1773936"/>
              <a:ext cx="5648400" cy="54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14" name="日付プレースホルダ 1"/>
          <p:cNvSpPr>
            <a:spLocks noGrp="1"/>
          </p:cNvSpPr>
          <p:nvPr>
            <p:ph type="dt" sz="half" idx="10"/>
          </p:nvPr>
        </p:nvSpPr>
        <p:spPr>
          <a:xfrm>
            <a:off x="3505200" y="6547556"/>
            <a:ext cx="2133600" cy="310444"/>
          </a:xfrm>
        </p:spPr>
        <p:txBody>
          <a:bodyPr/>
          <a:lstStyle/>
          <a:p>
            <a:fld id="{7E697C68-43E4-4B79-9D46-943C1851328F}" type="datetime1">
              <a:rPr kumimoji="1" lang="ja-JP" altLang="en-US" smtClean="0"/>
              <a:t>2024/1/19</a:t>
            </a:fld>
            <a:endParaRPr kumimoji="1" lang="ja-JP" altLang="en-US"/>
          </a:p>
        </p:txBody>
      </p:sp>
      <p:sp>
        <p:nvSpPr>
          <p:cNvPr id="15" name="スライド番号プレースホルダ 3"/>
          <p:cNvSpPr>
            <a:spLocks noGrp="1"/>
          </p:cNvSpPr>
          <p:nvPr>
            <p:ph type="sldNum" sz="quarter" idx="12"/>
          </p:nvPr>
        </p:nvSpPr>
        <p:spPr>
          <a:xfrm>
            <a:off x="8252178" y="6581422"/>
            <a:ext cx="891822" cy="276578"/>
          </a:xfrm>
        </p:spPr>
        <p:txBody>
          <a:bodyPr/>
          <a:lstStyle/>
          <a:p>
            <a:fld id="{E1B69578-5199-4F05-9954-8600AE72CAEA}" type="slidenum">
              <a:rPr kumimoji="1" lang="ja-JP" altLang="en-US" smtClean="0"/>
              <a:pPr/>
              <a:t>‹#›</a:t>
            </a:fld>
            <a:endParaRPr kumimoji="1" lang="ja-JP" altLang="en-US"/>
          </a:p>
        </p:txBody>
      </p:sp>
      <p:sp>
        <p:nvSpPr>
          <p:cNvPr id="11" name="コンテンツ プレースホルダ 2">
            <a:extLst>
              <a:ext uri="{FF2B5EF4-FFF2-40B4-BE49-F238E27FC236}">
                <a16:creationId xmlns:a16="http://schemas.microsoft.com/office/drawing/2014/main" id="{B9A8F836-5B8A-4DD4-9469-9B89E34B8C23}"/>
              </a:ext>
            </a:extLst>
          </p:cNvPr>
          <p:cNvSpPr>
            <a:spLocks noGrp="1"/>
          </p:cNvSpPr>
          <p:nvPr>
            <p:ph idx="14"/>
          </p:nvPr>
        </p:nvSpPr>
        <p:spPr>
          <a:xfrm>
            <a:off x="4704083" y="1934208"/>
            <a:ext cx="4205675" cy="4554647"/>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5" name="テキスト ボックス 4">
            <a:extLst>
              <a:ext uri="{FF2B5EF4-FFF2-40B4-BE49-F238E27FC236}">
                <a16:creationId xmlns:a16="http://schemas.microsoft.com/office/drawing/2014/main" id="{954D95D4-6424-40AA-9DCB-E8C1CFD4C0F3}"/>
              </a:ext>
            </a:extLst>
          </p:cNvPr>
          <p:cNvSpPr txBox="1"/>
          <p:nvPr userDrawn="1"/>
        </p:nvSpPr>
        <p:spPr>
          <a:xfrm>
            <a:off x="4711137" y="1766835"/>
            <a:ext cx="4191565" cy="323165"/>
          </a:xfrm>
          <a:prstGeom prst="rect">
            <a:avLst/>
          </a:prstGeom>
          <a:noFill/>
        </p:spPr>
        <p:txBody>
          <a:bodyPr wrap="square" rtlCol="0">
            <a:spAutoFit/>
          </a:bodyPr>
          <a:lstStyle/>
          <a:p>
            <a:endParaRPr kumimoji="1" lang="ja-JP" altLang="en-US" sz="1500" b="1"/>
          </a:p>
        </p:txBody>
      </p:sp>
      <p:sp>
        <p:nvSpPr>
          <p:cNvPr id="16" name="コンテンツ プレースホルダ 2">
            <a:extLst>
              <a:ext uri="{FF2B5EF4-FFF2-40B4-BE49-F238E27FC236}">
                <a16:creationId xmlns:a16="http://schemas.microsoft.com/office/drawing/2014/main" id="{7AF29F79-3EA7-4DE3-AFC0-F6B12696256C}"/>
              </a:ext>
            </a:extLst>
          </p:cNvPr>
          <p:cNvSpPr>
            <a:spLocks noGrp="1"/>
          </p:cNvSpPr>
          <p:nvPr>
            <p:ph idx="15"/>
          </p:nvPr>
        </p:nvSpPr>
        <p:spPr>
          <a:xfrm>
            <a:off x="241301" y="1199885"/>
            <a:ext cx="4198621" cy="461760"/>
          </a:xfrm>
          <a:prstGeom prst="rect">
            <a:avLst/>
          </a:prstGeom>
        </p:spPr>
        <p:txBody>
          <a:bodyPr anchor="ctr">
            <a:normAutofit/>
          </a:bodyPr>
          <a:lstStyle>
            <a:lvl1pPr algn="ctr">
              <a:buFont typeface="Arial" pitchFamily="34" charset="0"/>
              <a:buNone/>
              <a:defRPr sz="20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7" name="コンテンツ プレースホルダ 2">
            <a:extLst>
              <a:ext uri="{FF2B5EF4-FFF2-40B4-BE49-F238E27FC236}">
                <a16:creationId xmlns:a16="http://schemas.microsoft.com/office/drawing/2014/main" id="{0D97D8FA-CE9A-46AA-A7A1-6B951A6286BD}"/>
              </a:ext>
            </a:extLst>
          </p:cNvPr>
          <p:cNvSpPr>
            <a:spLocks noGrp="1"/>
          </p:cNvSpPr>
          <p:nvPr>
            <p:ph idx="16"/>
          </p:nvPr>
        </p:nvSpPr>
        <p:spPr>
          <a:xfrm>
            <a:off x="4711137" y="1199889"/>
            <a:ext cx="4205675" cy="461759"/>
          </a:xfrm>
          <a:prstGeom prst="rect">
            <a:avLst/>
          </a:prstGeom>
        </p:spPr>
        <p:txBody>
          <a:bodyPr anchor="ctr">
            <a:normAutofit/>
          </a:bodyPr>
          <a:lstStyle>
            <a:lvl1pPr algn="ctr">
              <a:buFont typeface="Arial" pitchFamily="34" charset="0"/>
              <a:buNone/>
              <a:defRPr sz="20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8" name="タイトル 1">
            <a:extLst>
              <a:ext uri="{FF2B5EF4-FFF2-40B4-BE49-F238E27FC236}">
                <a16:creationId xmlns:a16="http://schemas.microsoft.com/office/drawing/2014/main" id="{5FFBABF3-AEAE-4310-93C8-642B6716577B}"/>
              </a:ext>
            </a:extLst>
          </p:cNvPr>
          <p:cNvSpPr>
            <a:spLocks noGrp="1"/>
          </p:cNvSpPr>
          <p:nvPr>
            <p:ph type="title"/>
          </p:nvPr>
        </p:nvSpPr>
        <p:spPr>
          <a:xfrm>
            <a:off x="197558" y="146756"/>
            <a:ext cx="6776986" cy="609600"/>
          </a:xfrm>
          <a:prstGeom prst="rect">
            <a:avLst/>
          </a:prstGeom>
        </p:spPr>
        <p:txBody>
          <a:bodyPr anchor="ctr">
            <a:normAutofit/>
          </a:bodyPr>
          <a:lstStyle>
            <a:lvl1pPr algn="l">
              <a:defRPr sz="3200" b="1">
                <a:latin typeface="+mn-ea"/>
                <a:ea typeface="+mn-ea"/>
                <a:cs typeface="Arial Unicode MS" pitchFamily="50" charset="-128"/>
              </a:defRPr>
            </a:lvl1pPr>
          </a:lstStyle>
          <a:p>
            <a:r>
              <a:rPr kumimoji="1" lang="ja-JP" altLang="en-US"/>
              <a:t>マスター タイトルの書式設定</a:t>
            </a:r>
          </a:p>
        </p:txBody>
      </p:sp>
      <p:pic>
        <p:nvPicPr>
          <p:cNvPr id="20" name="図 19" descr="挿絵, プレート が含まれている画像&#10;&#10;自動的に生成された説明">
            <a:extLst>
              <a:ext uri="{FF2B5EF4-FFF2-40B4-BE49-F238E27FC236}">
                <a16:creationId xmlns:a16="http://schemas.microsoft.com/office/drawing/2014/main" id="{C53AA0CF-B395-4D7B-9FBA-B9CC62518A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4543" y="135650"/>
            <a:ext cx="2160695" cy="648000"/>
          </a:xfrm>
          <a:prstGeom prst="rect">
            <a:avLst/>
          </a:prstGeom>
        </p:spPr>
      </p:pic>
    </p:spTree>
    <p:extLst>
      <p:ext uri="{BB962C8B-B14F-4D97-AF65-F5344CB8AC3E}">
        <p14:creationId xmlns:p14="http://schemas.microsoft.com/office/powerpoint/2010/main" val="405999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37069" y="1104053"/>
            <a:ext cx="8647289" cy="5308036"/>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grpSp>
        <p:nvGrpSpPr>
          <p:cNvPr id="7" name="グループ化 6"/>
          <p:cNvGrpSpPr/>
          <p:nvPr userDrawn="1"/>
        </p:nvGrpSpPr>
        <p:grpSpPr>
          <a:xfrm>
            <a:off x="2" y="872064"/>
            <a:ext cx="9141619" cy="55262"/>
            <a:chOff x="0" y="1773936"/>
            <a:chExt cx="9141619" cy="55262"/>
          </a:xfrm>
        </p:grpSpPr>
        <p:sp>
          <p:nvSpPr>
            <p:cNvPr id="8" name="正方形/長方形 7"/>
            <p:cNvSpPr/>
            <p:nvPr/>
          </p:nvSpPr>
          <p:spPr>
            <a:xfrm>
              <a:off x="5649619" y="1775198"/>
              <a:ext cx="34920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p:cNvSpPr/>
            <p:nvPr/>
          </p:nvSpPr>
          <p:spPr>
            <a:xfrm>
              <a:off x="0" y="1773936"/>
              <a:ext cx="5648400" cy="54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14" name="日付プレースホルダ 1"/>
          <p:cNvSpPr>
            <a:spLocks noGrp="1"/>
          </p:cNvSpPr>
          <p:nvPr>
            <p:ph type="dt" sz="half" idx="10"/>
          </p:nvPr>
        </p:nvSpPr>
        <p:spPr>
          <a:xfrm>
            <a:off x="3505200" y="6547556"/>
            <a:ext cx="2133600" cy="310444"/>
          </a:xfrm>
        </p:spPr>
        <p:txBody>
          <a:bodyPr/>
          <a:lstStyle/>
          <a:p>
            <a:fld id="{FE43DEC4-348F-47BD-8860-157AFA5E5C50}" type="datetime1">
              <a:rPr kumimoji="1" lang="ja-JP" altLang="en-US" smtClean="0"/>
              <a:t>2024/1/19</a:t>
            </a:fld>
            <a:endParaRPr kumimoji="1" lang="ja-JP" altLang="en-US"/>
          </a:p>
        </p:txBody>
      </p:sp>
      <p:sp>
        <p:nvSpPr>
          <p:cNvPr id="15" name="スライド番号プレースホルダ 3"/>
          <p:cNvSpPr>
            <a:spLocks noGrp="1"/>
          </p:cNvSpPr>
          <p:nvPr>
            <p:ph type="sldNum" sz="quarter" idx="12"/>
          </p:nvPr>
        </p:nvSpPr>
        <p:spPr>
          <a:xfrm>
            <a:off x="8252178" y="6581422"/>
            <a:ext cx="891822" cy="276578"/>
          </a:xfrm>
        </p:spPr>
        <p:txBody>
          <a:bodyPr/>
          <a:lstStyle/>
          <a:p>
            <a:fld id="{E1B69578-5199-4F05-9954-8600AE72CAEA}" type="slidenum">
              <a:rPr kumimoji="1" lang="ja-JP" altLang="en-US" smtClean="0"/>
              <a:pPr/>
              <a:t>‹#›</a:t>
            </a:fld>
            <a:endParaRPr kumimoji="1" lang="ja-JP" altLang="en-US"/>
          </a:p>
        </p:txBody>
      </p:sp>
      <p:sp>
        <p:nvSpPr>
          <p:cNvPr id="10" name="タイトル 1">
            <a:extLst>
              <a:ext uri="{FF2B5EF4-FFF2-40B4-BE49-F238E27FC236}">
                <a16:creationId xmlns:a16="http://schemas.microsoft.com/office/drawing/2014/main" id="{7CF4FFC2-B3D0-490C-8FB1-AFFBC45A874F}"/>
              </a:ext>
            </a:extLst>
          </p:cNvPr>
          <p:cNvSpPr>
            <a:spLocks noGrp="1"/>
          </p:cNvSpPr>
          <p:nvPr>
            <p:ph type="title"/>
          </p:nvPr>
        </p:nvSpPr>
        <p:spPr>
          <a:xfrm>
            <a:off x="197558" y="146756"/>
            <a:ext cx="6776986" cy="609600"/>
          </a:xfrm>
          <a:prstGeom prst="rect">
            <a:avLst/>
          </a:prstGeom>
        </p:spPr>
        <p:txBody>
          <a:bodyPr anchor="ctr">
            <a:normAutofit/>
          </a:bodyPr>
          <a:lstStyle>
            <a:lvl1pPr algn="l">
              <a:defRPr sz="3200" b="1">
                <a:latin typeface="+mn-ea"/>
                <a:ea typeface="+mn-ea"/>
                <a:cs typeface="Arial Unicode MS" pitchFamily="50" charset="-128"/>
              </a:defRPr>
            </a:lvl1pPr>
          </a:lstStyle>
          <a:p>
            <a:r>
              <a:rPr kumimoji="1" lang="ja-JP" altLang="en-US"/>
              <a:t>マスター タイトルの書式設定</a:t>
            </a:r>
          </a:p>
        </p:txBody>
      </p:sp>
      <p:pic>
        <p:nvPicPr>
          <p:cNvPr id="12" name="図 11" descr="挿絵, プレート が含まれている画像&#10;&#10;自動的に生成された説明">
            <a:extLst>
              <a:ext uri="{FF2B5EF4-FFF2-40B4-BE49-F238E27FC236}">
                <a16:creationId xmlns:a16="http://schemas.microsoft.com/office/drawing/2014/main" id="{97AE0DF2-D91F-4B53-9FCC-CF486DBD4B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4543" y="135650"/>
            <a:ext cx="2160695" cy="64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48356" y="1770092"/>
            <a:ext cx="4191566" cy="4718761"/>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grpSp>
        <p:nvGrpSpPr>
          <p:cNvPr id="7" name="グループ化 6"/>
          <p:cNvGrpSpPr/>
          <p:nvPr userDrawn="1"/>
        </p:nvGrpSpPr>
        <p:grpSpPr>
          <a:xfrm>
            <a:off x="2" y="872064"/>
            <a:ext cx="9141619" cy="55262"/>
            <a:chOff x="0" y="1773936"/>
            <a:chExt cx="9141619" cy="55262"/>
          </a:xfrm>
        </p:grpSpPr>
        <p:sp>
          <p:nvSpPr>
            <p:cNvPr id="8" name="正方形/長方形 7"/>
            <p:cNvSpPr/>
            <p:nvPr/>
          </p:nvSpPr>
          <p:spPr>
            <a:xfrm>
              <a:off x="5649619" y="1775198"/>
              <a:ext cx="34920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p:cNvSpPr/>
            <p:nvPr/>
          </p:nvSpPr>
          <p:spPr>
            <a:xfrm>
              <a:off x="0" y="1773936"/>
              <a:ext cx="5648400" cy="54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14" name="日付プレースホルダ 1"/>
          <p:cNvSpPr>
            <a:spLocks noGrp="1"/>
          </p:cNvSpPr>
          <p:nvPr>
            <p:ph type="dt" sz="half" idx="10"/>
          </p:nvPr>
        </p:nvSpPr>
        <p:spPr>
          <a:xfrm>
            <a:off x="3505200" y="6547556"/>
            <a:ext cx="2133600" cy="310444"/>
          </a:xfrm>
        </p:spPr>
        <p:txBody>
          <a:bodyPr/>
          <a:lstStyle/>
          <a:p>
            <a:fld id="{CC70B63B-1926-41F9-A2FA-A0FB54AD8F1D}" type="datetime1">
              <a:rPr kumimoji="1" lang="ja-JP" altLang="en-US" smtClean="0"/>
              <a:t>2024/1/19</a:t>
            </a:fld>
            <a:endParaRPr kumimoji="1" lang="ja-JP" altLang="en-US"/>
          </a:p>
        </p:txBody>
      </p:sp>
      <p:sp>
        <p:nvSpPr>
          <p:cNvPr id="15" name="スライド番号プレースホルダ 3"/>
          <p:cNvSpPr>
            <a:spLocks noGrp="1"/>
          </p:cNvSpPr>
          <p:nvPr>
            <p:ph type="sldNum" sz="quarter" idx="12"/>
          </p:nvPr>
        </p:nvSpPr>
        <p:spPr>
          <a:xfrm>
            <a:off x="8252178" y="6581422"/>
            <a:ext cx="891822" cy="276578"/>
          </a:xfrm>
        </p:spPr>
        <p:txBody>
          <a:bodyPr/>
          <a:lstStyle/>
          <a:p>
            <a:fld id="{E1B69578-5199-4F05-9954-8600AE72CAEA}" type="slidenum">
              <a:rPr kumimoji="1" lang="ja-JP" altLang="en-US" smtClean="0"/>
              <a:pPr/>
              <a:t>‹#›</a:t>
            </a:fld>
            <a:endParaRPr kumimoji="1" lang="ja-JP" altLang="en-US"/>
          </a:p>
        </p:txBody>
      </p:sp>
      <p:sp>
        <p:nvSpPr>
          <p:cNvPr id="10" name="コンテンツ プレースホルダ 2">
            <a:extLst>
              <a:ext uri="{FF2B5EF4-FFF2-40B4-BE49-F238E27FC236}">
                <a16:creationId xmlns:a16="http://schemas.microsoft.com/office/drawing/2014/main" id="{CDD57116-9A99-4C99-ADC6-09E6C87CA1E9}"/>
              </a:ext>
            </a:extLst>
          </p:cNvPr>
          <p:cNvSpPr>
            <a:spLocks noGrp="1"/>
          </p:cNvSpPr>
          <p:nvPr>
            <p:ph idx="13"/>
          </p:nvPr>
        </p:nvSpPr>
        <p:spPr>
          <a:xfrm>
            <a:off x="248357" y="1036881"/>
            <a:ext cx="8647289" cy="609600"/>
          </a:xfrm>
          <a:prstGeom prst="rect">
            <a:avLst/>
          </a:prstGeom>
        </p:spPr>
        <p:txBody>
          <a:bodyPr>
            <a:normAutofit/>
          </a:bodyPr>
          <a:lstStyle>
            <a:lvl1pPr>
              <a:buFont typeface="Arial" pitchFamily="34" charset="0"/>
              <a:buNone/>
              <a:defRPr sz="2400" b="1">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1" name="コンテンツ プレースホルダ 2">
            <a:extLst>
              <a:ext uri="{FF2B5EF4-FFF2-40B4-BE49-F238E27FC236}">
                <a16:creationId xmlns:a16="http://schemas.microsoft.com/office/drawing/2014/main" id="{B9A8F836-5B8A-4DD4-9469-9B89E34B8C23}"/>
              </a:ext>
            </a:extLst>
          </p:cNvPr>
          <p:cNvSpPr>
            <a:spLocks noGrp="1"/>
          </p:cNvSpPr>
          <p:nvPr>
            <p:ph idx="14"/>
          </p:nvPr>
        </p:nvSpPr>
        <p:spPr>
          <a:xfrm>
            <a:off x="4704083" y="1770091"/>
            <a:ext cx="4205675" cy="4718761"/>
          </a:xfrm>
          <a:prstGeom prst="rect">
            <a:avLst/>
          </a:prstGeom>
        </p:spPr>
        <p:txBody>
          <a:bodyPr>
            <a:normAutofit/>
          </a:bodyPr>
          <a:lstStyle>
            <a:lvl1pPr>
              <a:buFont typeface="Arial" pitchFamily="34" charset="0"/>
              <a:buNone/>
              <a:defRPr sz="1350">
                <a:latin typeface="+mn-ea"/>
                <a:ea typeface="+mn-ea"/>
                <a:cs typeface="Arial Unicode MS" pitchFamily="50" charset="-128"/>
              </a:defRPr>
            </a:lvl1pPr>
            <a:lvl2pPr>
              <a:buNone/>
              <a:defRPr sz="1350"/>
            </a:lvl2pPr>
            <a:lvl3pPr>
              <a:buNone/>
              <a:defRPr sz="1350"/>
            </a:lvl3pPr>
            <a:lvl4pPr>
              <a:buNone/>
              <a:defRPr sz="1350"/>
            </a:lvl4pPr>
            <a:lvl5pPr>
              <a:buNone/>
              <a:defRPr sz="1350"/>
            </a:lvl5pPr>
          </a:lstStyle>
          <a:p>
            <a:pPr lvl="0"/>
            <a:r>
              <a:rPr kumimoji="1" lang="ja-JP" altLang="en-US"/>
              <a:t>マスター テキストの書式設定</a:t>
            </a:r>
          </a:p>
        </p:txBody>
      </p:sp>
      <p:sp>
        <p:nvSpPr>
          <p:cNvPr id="12" name="タイトル 1">
            <a:extLst>
              <a:ext uri="{FF2B5EF4-FFF2-40B4-BE49-F238E27FC236}">
                <a16:creationId xmlns:a16="http://schemas.microsoft.com/office/drawing/2014/main" id="{B93E22BE-2898-49E6-B78F-8FB9293EF903}"/>
              </a:ext>
            </a:extLst>
          </p:cNvPr>
          <p:cNvSpPr>
            <a:spLocks noGrp="1"/>
          </p:cNvSpPr>
          <p:nvPr>
            <p:ph type="title"/>
          </p:nvPr>
        </p:nvSpPr>
        <p:spPr>
          <a:xfrm>
            <a:off x="197558" y="146756"/>
            <a:ext cx="6776986" cy="609600"/>
          </a:xfrm>
          <a:prstGeom prst="rect">
            <a:avLst/>
          </a:prstGeom>
        </p:spPr>
        <p:txBody>
          <a:bodyPr anchor="ctr">
            <a:normAutofit/>
          </a:bodyPr>
          <a:lstStyle>
            <a:lvl1pPr algn="l">
              <a:defRPr sz="3200" b="1">
                <a:latin typeface="+mn-ea"/>
                <a:ea typeface="+mn-ea"/>
                <a:cs typeface="Arial Unicode MS" pitchFamily="50" charset="-128"/>
              </a:defRPr>
            </a:lvl1pPr>
          </a:lstStyle>
          <a:p>
            <a:r>
              <a:rPr kumimoji="1" lang="ja-JP" altLang="en-US"/>
              <a:t>マスター タイトルの書式設定</a:t>
            </a:r>
          </a:p>
        </p:txBody>
      </p:sp>
      <p:pic>
        <p:nvPicPr>
          <p:cNvPr id="16" name="図 15" descr="挿絵, プレート が含まれている画像&#10;&#10;自動的に生成された説明">
            <a:extLst>
              <a:ext uri="{FF2B5EF4-FFF2-40B4-BE49-F238E27FC236}">
                <a16:creationId xmlns:a16="http://schemas.microsoft.com/office/drawing/2014/main" id="{2F053823-2C03-43A3-A4D7-36BC945C7F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4543" y="135650"/>
            <a:ext cx="2160695" cy="648000"/>
          </a:xfrm>
          <a:prstGeom prst="rect">
            <a:avLst/>
          </a:prstGeom>
        </p:spPr>
      </p:pic>
    </p:spTree>
    <p:extLst>
      <p:ext uri="{BB962C8B-B14F-4D97-AF65-F5344CB8AC3E}">
        <p14:creationId xmlns:p14="http://schemas.microsoft.com/office/powerpoint/2010/main" val="249185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270BA6-4117-49ED-B088-8CA7D2E487F1}"/>
              </a:ext>
            </a:extLst>
          </p:cNvPr>
          <p:cNvSpPr>
            <a:spLocks noGrp="1"/>
          </p:cNvSpPr>
          <p:nvPr>
            <p:ph type="title"/>
          </p:nvPr>
        </p:nvSpPr>
        <p:spPr>
          <a:xfrm>
            <a:off x="628650" y="1889128"/>
            <a:ext cx="7886700" cy="1325563"/>
          </a:xfrm>
          <a:prstGeom prst="rect">
            <a:avLst/>
          </a:prstGeom>
        </p:spPr>
        <p:txBody>
          <a:bodyPr/>
          <a:lstStyle>
            <a:lvl1pPr>
              <a:defRPr sz="4000" b="1"/>
            </a:lvl1p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801296E3-77D4-499A-B44A-D3BC63D724E7}"/>
              </a:ext>
            </a:extLst>
          </p:cNvPr>
          <p:cNvSpPr>
            <a:spLocks noGrp="1"/>
          </p:cNvSpPr>
          <p:nvPr>
            <p:ph type="sldNum" sz="quarter" idx="10"/>
          </p:nvPr>
        </p:nvSpPr>
        <p:spPr/>
        <p:txBody>
          <a:bodyPr/>
          <a:lstStyle/>
          <a:p>
            <a:fld id="{E1B69578-5199-4F05-9954-8600AE72CAEA}" type="slidenum">
              <a:rPr lang="ja-JP" altLang="en-US" smtClean="0"/>
              <a:pPr/>
              <a:t>‹#›</a:t>
            </a:fld>
            <a:endParaRPr lang="ja-JP" altLang="en-US"/>
          </a:p>
        </p:txBody>
      </p:sp>
      <p:sp>
        <p:nvSpPr>
          <p:cNvPr id="4" name="日付プレースホルダー 3">
            <a:extLst>
              <a:ext uri="{FF2B5EF4-FFF2-40B4-BE49-F238E27FC236}">
                <a16:creationId xmlns:a16="http://schemas.microsoft.com/office/drawing/2014/main" id="{D77F0C6C-B0CB-47D6-9DC4-0399D336792F}"/>
              </a:ext>
            </a:extLst>
          </p:cNvPr>
          <p:cNvSpPr>
            <a:spLocks noGrp="1"/>
          </p:cNvSpPr>
          <p:nvPr>
            <p:ph type="dt" sz="half" idx="11"/>
          </p:nvPr>
        </p:nvSpPr>
        <p:spPr/>
        <p:txBody>
          <a:bodyPr/>
          <a:lstStyle/>
          <a:p>
            <a:fld id="{C32E8F0C-3159-4542-ACE5-E787708BF834}" type="datetime1">
              <a:rPr lang="ja-JP" altLang="en-US" smtClean="0"/>
              <a:t>2024/1/19</a:t>
            </a:fld>
            <a:endParaRPr lang="ja-JP" altLang="en-US"/>
          </a:p>
        </p:txBody>
      </p:sp>
    </p:spTree>
    <p:extLst>
      <p:ext uri="{BB962C8B-B14F-4D97-AF65-F5344CB8AC3E}">
        <p14:creationId xmlns:p14="http://schemas.microsoft.com/office/powerpoint/2010/main" val="3760540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テキスト ボックス 14"/>
          <p:cNvSpPr txBox="1"/>
          <p:nvPr userDrawn="1"/>
        </p:nvSpPr>
        <p:spPr>
          <a:xfrm>
            <a:off x="38100" y="6602592"/>
            <a:ext cx="1828800" cy="230832"/>
          </a:xfrm>
          <a:prstGeom prst="rect">
            <a:avLst/>
          </a:prstGeom>
          <a:noFill/>
        </p:spPr>
        <p:txBody>
          <a:bodyPr wrap="square" rtlCol="0">
            <a:spAutoFit/>
          </a:bodyPr>
          <a:lstStyle/>
          <a:p>
            <a:r>
              <a:rPr lang="en-US" altLang="ja-JP" sz="900">
                <a:solidFill>
                  <a:schemeClr val="bg1"/>
                </a:solidFill>
                <a:latin typeface="Copperplate Condensed SSi" pitchFamily="18" charset="0"/>
              </a:rPr>
              <a:t>Tomomi Research Inc.</a:t>
            </a:r>
            <a:endParaRPr kumimoji="1" lang="ja-JP" altLang="en-US" sz="900">
              <a:solidFill>
                <a:schemeClr val="bg1"/>
              </a:solidFill>
              <a:latin typeface="Copperplate Condensed SSi" pitchFamily="18" charset="0"/>
            </a:endParaRPr>
          </a:p>
        </p:txBody>
      </p:sp>
      <p:grpSp>
        <p:nvGrpSpPr>
          <p:cNvPr id="16" name="グループ化 15"/>
          <p:cNvGrpSpPr/>
          <p:nvPr userDrawn="1"/>
        </p:nvGrpSpPr>
        <p:grpSpPr>
          <a:xfrm>
            <a:off x="2383" y="6580027"/>
            <a:ext cx="9141619" cy="289262"/>
            <a:chOff x="152400" y="1274984"/>
            <a:chExt cx="9141619" cy="289262"/>
          </a:xfrm>
        </p:grpSpPr>
        <p:sp>
          <p:nvSpPr>
            <p:cNvPr id="17" name="正方形/長方形 16"/>
            <p:cNvSpPr/>
            <p:nvPr/>
          </p:nvSpPr>
          <p:spPr>
            <a:xfrm>
              <a:off x="5802019" y="1276246"/>
              <a:ext cx="3492000"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8" name="正方形/長方形 17"/>
            <p:cNvSpPr/>
            <p:nvPr/>
          </p:nvSpPr>
          <p:spPr>
            <a:xfrm>
              <a:off x="152400" y="1274984"/>
              <a:ext cx="5648400" cy="28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
        <p:nvSpPr>
          <p:cNvPr id="6" name="スライド番号プレースホルダ 5"/>
          <p:cNvSpPr>
            <a:spLocks noGrp="1"/>
          </p:cNvSpPr>
          <p:nvPr>
            <p:ph type="sldNum" sz="quarter" idx="4"/>
          </p:nvPr>
        </p:nvSpPr>
        <p:spPr>
          <a:xfrm>
            <a:off x="8252178" y="6592711"/>
            <a:ext cx="891822" cy="276578"/>
          </a:xfrm>
          <a:prstGeom prst="rect">
            <a:avLst/>
          </a:prstGeom>
        </p:spPr>
        <p:txBody>
          <a:bodyPr vert="horz" lIns="91440" tIns="45720" rIns="91440" bIns="45720" rtlCol="0" anchor="ctr"/>
          <a:lstStyle>
            <a:lvl1pPr algn="ctr">
              <a:defRPr sz="900">
                <a:solidFill>
                  <a:schemeClr val="tx1"/>
                </a:solidFill>
              </a:defRPr>
            </a:lvl1pPr>
          </a:lstStyle>
          <a:p>
            <a:fld id="{B0D9E5D5-C58C-4BBD-B76F-1284481847DD}" type="slidenum">
              <a:rPr lang="ja-JP" altLang="en-US" smtClean="0"/>
              <a:pPr/>
              <a:t>‹#›</a:t>
            </a:fld>
            <a:endParaRPr lang="ja-JP" altLang="en-US"/>
          </a:p>
        </p:txBody>
      </p:sp>
      <p:sp>
        <p:nvSpPr>
          <p:cNvPr id="4" name="日付プレースホルダ 3"/>
          <p:cNvSpPr>
            <a:spLocks noGrp="1"/>
          </p:cNvSpPr>
          <p:nvPr>
            <p:ph type="dt" sz="half" idx="2"/>
          </p:nvPr>
        </p:nvSpPr>
        <p:spPr>
          <a:xfrm>
            <a:off x="3505200" y="6558845"/>
            <a:ext cx="2133600" cy="310444"/>
          </a:xfrm>
          <a:prstGeom prst="rect">
            <a:avLst/>
          </a:prstGeom>
        </p:spPr>
        <p:txBody>
          <a:bodyPr vert="horz" lIns="91440" tIns="45720" rIns="91440" bIns="45720" rtlCol="0" anchor="ctr"/>
          <a:lstStyle>
            <a:lvl1pPr algn="ctr">
              <a:defRPr sz="900">
                <a:solidFill>
                  <a:schemeClr val="bg1"/>
                </a:solidFill>
              </a:defRPr>
            </a:lvl1pPr>
          </a:lstStyle>
          <a:p>
            <a:fld id="{9ACECC3F-BEBE-4851-B257-F121868C0BE6}" type="datetime1">
              <a:rPr lang="ja-JP" altLang="en-US" smtClean="0"/>
              <a:t>2024/1/19</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7" r:id="rId2"/>
    <p:sldLayoutId id="2147483659" r:id="rId3"/>
    <p:sldLayoutId id="2147483660" r:id="rId4"/>
    <p:sldLayoutId id="2147483650" r:id="rId5"/>
    <p:sldLayoutId id="2147483658" r:id="rId6"/>
    <p:sldLayoutId id="2147483656" r:id="rId7"/>
  </p:sldLayoutIdLst>
  <p:hf hdr="0" ftr="0"/>
  <p:txStyles>
    <p:titleStyle>
      <a:lvl1pPr algn="ctr" defTabSz="685800" rtl="0" eaLnBrk="1" latinLnBrk="0" hangingPunct="1">
        <a:spcBef>
          <a:spcPct val="0"/>
        </a:spcBef>
        <a:buNone/>
        <a:defRPr kumimoji="1"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kumimoji="1"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kumimoji="1"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kumimoji="1"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lubefutec.co.jp/products/lineup01.ph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cognex.com/ja-jp/products/machine-vision/2d-machine-vision-systems/in-sight-9902-line-scan-vision-system" TargetMode="External"/><Relationship Id="rId4" Type="http://schemas.openxmlformats.org/officeDocument/2006/relationships/hyperlink" Target="https://www.keyence.co.jp/ss/products/vision/vj/lumitrax_r.jsp"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g"/><Relationship Id="rId1" Type="http://schemas.openxmlformats.org/officeDocument/2006/relationships/slideLayout" Target="../slideLayouts/slideLayout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sv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21.jpe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4000"/>
          </a:schemeClr>
        </a:solidFill>
        <a:effectLst/>
      </p:bgPr>
    </p:bg>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B3353B0-9880-CEEE-A59F-20799E4C89E6}"/>
              </a:ext>
            </a:extLst>
          </p:cNvPr>
          <p:cNvPicPr>
            <a:picLocks noChangeAspect="1"/>
          </p:cNvPicPr>
          <p:nvPr/>
        </p:nvPicPr>
        <p:blipFill rotWithShape="1">
          <a:blip r:embed="rId3">
            <a:alphaModFix/>
          </a:blip>
          <a:srcRect l="18" r="-102"/>
          <a:stretch/>
        </p:blipFill>
        <p:spPr>
          <a:xfrm>
            <a:off x="5800436" y="4724548"/>
            <a:ext cx="3343421" cy="1843665"/>
          </a:xfrm>
          <a:prstGeom prst="rect">
            <a:avLst/>
          </a:prstGeom>
        </p:spPr>
      </p:pic>
      <p:sp>
        <p:nvSpPr>
          <p:cNvPr id="2" name="タイトル 1">
            <a:extLst>
              <a:ext uri="{FF2B5EF4-FFF2-40B4-BE49-F238E27FC236}">
                <a16:creationId xmlns:a16="http://schemas.microsoft.com/office/drawing/2014/main" id="{D3C18DD8-A2C8-4352-8973-06E6FD5CE9E6}"/>
              </a:ext>
            </a:extLst>
          </p:cNvPr>
          <p:cNvSpPr>
            <a:spLocks noGrp="1"/>
          </p:cNvSpPr>
          <p:nvPr>
            <p:ph type="ctrTitle"/>
          </p:nvPr>
        </p:nvSpPr>
        <p:spPr>
          <a:xfrm>
            <a:off x="297180" y="847400"/>
            <a:ext cx="8549640" cy="1470025"/>
          </a:xfrm>
        </p:spPr>
        <p:txBody>
          <a:bodyPr>
            <a:normAutofit/>
          </a:bodyPr>
          <a:lstStyle/>
          <a:p>
            <a:r>
              <a:rPr kumimoji="1" lang="ja-JP" altLang="en-US" sz="2800">
                <a:latin typeface="Meiryo UI" panose="020B0604030504040204" pitchFamily="50" charset="-128"/>
                <a:ea typeface="Meiryo UI" panose="020B0604030504040204" pitchFamily="50" charset="-128"/>
              </a:rPr>
              <a:t>令和</a:t>
            </a:r>
            <a:r>
              <a:rPr kumimoji="1" lang="en-US" altLang="ja-JP" sz="2800">
                <a:latin typeface="Meiryo UI" panose="020B0604030504040204" pitchFamily="50" charset="-128"/>
                <a:ea typeface="Meiryo UI" panose="020B0604030504040204" pitchFamily="50" charset="-128"/>
              </a:rPr>
              <a:t>5</a:t>
            </a:r>
            <a:r>
              <a:rPr kumimoji="1" lang="ja-JP" altLang="en-US" sz="2800">
                <a:latin typeface="Meiryo UI" panose="020B0604030504040204" pitchFamily="50" charset="-128"/>
                <a:ea typeface="Meiryo UI" panose="020B0604030504040204" pitchFamily="50" charset="-128"/>
              </a:rPr>
              <a:t>年度神奈川県県内産業</a:t>
            </a:r>
            <a:r>
              <a:rPr kumimoji="1" lang="en-US" altLang="ja-JP" sz="2800">
                <a:latin typeface="Meiryo UI" panose="020B0604030504040204" pitchFamily="50" charset="-128"/>
                <a:ea typeface="Meiryo UI" panose="020B0604030504040204" pitchFamily="50" charset="-128"/>
              </a:rPr>
              <a:t>DX</a:t>
            </a:r>
            <a:r>
              <a:rPr kumimoji="1" lang="ja-JP" altLang="en-US" sz="2800">
                <a:latin typeface="Meiryo UI" panose="020B0604030504040204" pitchFamily="50" charset="-128"/>
                <a:ea typeface="Meiryo UI" panose="020B0604030504040204" pitchFamily="50" charset="-128"/>
              </a:rPr>
              <a:t>プロジェクト支援事業</a:t>
            </a:r>
            <a:br>
              <a:rPr kumimoji="1" lang="ja-JP" altLang="en-US" sz="2800">
                <a:latin typeface="Meiryo UI" panose="020B0604030504040204" pitchFamily="50" charset="-128"/>
                <a:ea typeface="Meiryo UI" panose="020B0604030504040204" pitchFamily="50" charset="-128"/>
              </a:rPr>
            </a:br>
            <a:r>
              <a:rPr kumimoji="1" lang="ja-JP" altLang="en-US" sz="2800">
                <a:latin typeface="Meiryo UI" panose="020B0604030504040204" pitchFamily="50" charset="-128"/>
                <a:ea typeface="Meiryo UI" panose="020B0604030504040204" pitchFamily="50" charset="-128"/>
              </a:rPr>
              <a:t>プロジェクトの詳細</a:t>
            </a:r>
          </a:p>
        </p:txBody>
      </p:sp>
      <p:sp>
        <p:nvSpPr>
          <p:cNvPr id="3" name="字幕 2">
            <a:extLst>
              <a:ext uri="{FF2B5EF4-FFF2-40B4-BE49-F238E27FC236}">
                <a16:creationId xmlns:a16="http://schemas.microsoft.com/office/drawing/2014/main" id="{14FF90C9-2E0F-43BD-B387-65D555DB4223}"/>
              </a:ext>
            </a:extLst>
          </p:cNvPr>
          <p:cNvSpPr>
            <a:spLocks noGrp="1"/>
          </p:cNvSpPr>
          <p:nvPr>
            <p:ph type="subTitle" idx="1"/>
          </p:nvPr>
        </p:nvSpPr>
        <p:spPr>
          <a:xfrm>
            <a:off x="216897" y="4066600"/>
            <a:ext cx="2151679" cy="1944000"/>
          </a:xfrm>
        </p:spPr>
        <p:txBody>
          <a:bodyPr>
            <a:normAutofit/>
          </a:bodyPr>
          <a:lstStyle/>
          <a:p>
            <a:pPr algn="l"/>
            <a:r>
              <a:rPr kumimoji="1" lang="en-US" altLang="ja-JP" sz="2000" b="1">
                <a:latin typeface="Meiryo UI" panose="020B0604030504040204" pitchFamily="50" charset="-128"/>
                <a:ea typeface="Meiryo UI" panose="020B0604030504040204" pitchFamily="50" charset="-128"/>
              </a:rPr>
              <a:t>【</a:t>
            </a:r>
            <a:r>
              <a:rPr kumimoji="1" lang="ja-JP" altLang="en-US" sz="2000" b="1">
                <a:latin typeface="Meiryo UI" panose="020B0604030504040204" pitchFamily="50" charset="-128"/>
                <a:ea typeface="Meiryo UI" panose="020B0604030504040204" pitchFamily="50" charset="-128"/>
              </a:rPr>
              <a:t>プロジェクト名</a:t>
            </a:r>
            <a:r>
              <a:rPr kumimoji="1" lang="en-US" altLang="ja-JP" sz="2000" b="1">
                <a:latin typeface="Meiryo UI" panose="020B0604030504040204" pitchFamily="50" charset="-128"/>
                <a:ea typeface="Meiryo UI" panose="020B0604030504040204" pitchFamily="50" charset="-128"/>
              </a:rPr>
              <a:t>】</a:t>
            </a:r>
          </a:p>
          <a:p>
            <a:pPr algn="l"/>
            <a:r>
              <a:rPr kumimoji="1" lang="en-US" altLang="ja-JP" sz="2000" b="1">
                <a:latin typeface="Meiryo UI" panose="020B0604030504040204" pitchFamily="50" charset="-128"/>
                <a:ea typeface="Meiryo UI" panose="020B0604030504040204" pitchFamily="50" charset="-128"/>
              </a:rPr>
              <a:t>【</a:t>
            </a:r>
            <a:r>
              <a:rPr kumimoji="1" lang="ja-JP" altLang="en-US" sz="2000" b="1">
                <a:latin typeface="Meiryo UI" panose="020B0604030504040204" pitchFamily="50" charset="-128"/>
                <a:ea typeface="Meiryo UI" panose="020B0604030504040204" pitchFamily="50" charset="-128"/>
              </a:rPr>
              <a:t>代表企業名</a:t>
            </a:r>
            <a:r>
              <a:rPr kumimoji="1" lang="en-US" altLang="ja-JP" sz="2000" b="1">
                <a:latin typeface="Meiryo UI" panose="020B0604030504040204" pitchFamily="50" charset="-128"/>
                <a:ea typeface="Meiryo UI" panose="020B0604030504040204" pitchFamily="50" charset="-128"/>
              </a:rPr>
              <a:t>】</a:t>
            </a:r>
          </a:p>
          <a:p>
            <a:pPr algn="l"/>
            <a:r>
              <a:rPr kumimoji="1" lang="en-US" altLang="ja-JP" sz="2000" b="1">
                <a:latin typeface="Meiryo UI" panose="020B0604030504040204" pitchFamily="50" charset="-128"/>
                <a:ea typeface="Meiryo UI" panose="020B0604030504040204" pitchFamily="50" charset="-128"/>
              </a:rPr>
              <a:t>【</a:t>
            </a:r>
            <a:r>
              <a:rPr kumimoji="1" lang="ja-JP" altLang="en-US" sz="2000" b="1">
                <a:latin typeface="Meiryo UI" panose="020B0604030504040204" pitchFamily="50" charset="-128"/>
                <a:ea typeface="Meiryo UI" panose="020B0604030504040204" pitchFamily="50" charset="-128"/>
              </a:rPr>
              <a:t>プレゼン担当者</a:t>
            </a:r>
            <a:r>
              <a:rPr kumimoji="1" lang="en-US" altLang="ja-JP" sz="2000" b="1">
                <a:latin typeface="Meiryo UI" panose="020B0604030504040204" pitchFamily="50" charset="-128"/>
                <a:ea typeface="Meiryo UI" panose="020B0604030504040204" pitchFamily="50" charset="-128"/>
              </a:rPr>
              <a:t>】</a:t>
            </a:r>
          </a:p>
          <a:p>
            <a:pPr algn="l"/>
            <a:r>
              <a:rPr kumimoji="1" lang="en-US" altLang="ja-JP" sz="2000" b="1">
                <a:latin typeface="Meiryo UI" panose="020B0604030504040204" pitchFamily="50" charset="-128"/>
                <a:ea typeface="Meiryo UI" panose="020B0604030504040204" pitchFamily="50" charset="-128"/>
              </a:rPr>
              <a:t>【</a:t>
            </a:r>
            <a:r>
              <a:rPr kumimoji="1" lang="ja-JP" altLang="en-US" sz="2000" b="1">
                <a:latin typeface="Meiryo UI" panose="020B0604030504040204" pitchFamily="50" charset="-128"/>
                <a:ea typeface="Meiryo UI" panose="020B0604030504040204" pitchFamily="50" charset="-128"/>
              </a:rPr>
              <a:t>構成員名</a:t>
            </a:r>
            <a:r>
              <a:rPr kumimoji="1" lang="en-US" altLang="ja-JP" sz="2000" b="1">
                <a:latin typeface="Meiryo UI" panose="020B0604030504040204" pitchFamily="50" charset="-128"/>
                <a:ea typeface="Meiryo UI" panose="020B0604030504040204" pitchFamily="50" charset="-128"/>
              </a:rPr>
              <a:t>】</a:t>
            </a:r>
          </a:p>
          <a:p>
            <a:pPr algn="l"/>
            <a:r>
              <a:rPr kumimoji="1" lang="en-US" altLang="ja-JP" sz="2000" b="1">
                <a:latin typeface="Meiryo UI" panose="020B0604030504040204" pitchFamily="50" charset="-128"/>
                <a:ea typeface="Meiryo UI" panose="020B0604030504040204" pitchFamily="50" charset="-128"/>
              </a:rPr>
              <a:t>【</a:t>
            </a:r>
            <a:r>
              <a:rPr kumimoji="1" lang="ja-JP" altLang="en-US" sz="2000" b="1">
                <a:latin typeface="Meiryo UI" panose="020B0604030504040204" pitchFamily="50" charset="-128"/>
                <a:ea typeface="Meiryo UI" panose="020B0604030504040204" pitchFamily="50" charset="-128"/>
              </a:rPr>
              <a:t>構成員名</a:t>
            </a:r>
            <a:r>
              <a:rPr kumimoji="1" lang="en-US" altLang="ja-JP" sz="2000" b="1">
                <a:latin typeface="Meiryo UI" panose="020B0604030504040204" pitchFamily="50" charset="-128"/>
                <a:ea typeface="Meiryo UI" panose="020B0604030504040204" pitchFamily="50" charset="-128"/>
              </a:rPr>
              <a:t>】</a:t>
            </a:r>
          </a:p>
        </p:txBody>
      </p:sp>
      <p:sp>
        <p:nvSpPr>
          <p:cNvPr id="4" name="Google Shape;386;p1">
            <a:extLst>
              <a:ext uri="{FF2B5EF4-FFF2-40B4-BE49-F238E27FC236}">
                <a16:creationId xmlns:a16="http://schemas.microsoft.com/office/drawing/2014/main" id="{972D2FD1-83A0-4A5E-D070-B38D9AF31D84}"/>
              </a:ext>
            </a:extLst>
          </p:cNvPr>
          <p:cNvSpPr txBox="1"/>
          <p:nvPr/>
        </p:nvSpPr>
        <p:spPr>
          <a:xfrm>
            <a:off x="3217125" y="2053700"/>
            <a:ext cx="2709749" cy="667500"/>
          </a:xfrm>
          <a:prstGeom prst="rect">
            <a:avLst/>
          </a:prstGeom>
          <a:noFill/>
          <a:ln>
            <a:noFill/>
          </a:ln>
        </p:spPr>
        <p:txBody>
          <a:bodyPr spcFirstLastPara="1" wrap="square" lIns="72000" tIns="72000" rIns="73150" bIns="7200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ja-JP" sz="2800" b="1" i="0" u="none" strike="noStrike" cap="none">
                <a:latin typeface="Meiryo UI" panose="020B0604030504040204" pitchFamily="50" charset="-128"/>
                <a:ea typeface="Meiryo UI" panose="020B0604030504040204" pitchFamily="50" charset="-128"/>
                <a:cs typeface="Arial"/>
                <a:sym typeface="Arial"/>
              </a:rPr>
              <a:t>開発プロジェクト</a:t>
            </a:r>
            <a:endParaRPr sz="2800" b="1" i="0" u="none" strike="noStrike" cap="none">
              <a:latin typeface="Meiryo UI" panose="020B0604030504040204" pitchFamily="50" charset="-128"/>
              <a:ea typeface="Meiryo UI" panose="020B0604030504040204" pitchFamily="50" charset="-128"/>
              <a:cs typeface="Arial"/>
              <a:sym typeface="Arial"/>
            </a:endParaRPr>
          </a:p>
        </p:txBody>
      </p:sp>
      <p:sp>
        <p:nvSpPr>
          <p:cNvPr id="5" name="字幕 2">
            <a:extLst>
              <a:ext uri="{FF2B5EF4-FFF2-40B4-BE49-F238E27FC236}">
                <a16:creationId xmlns:a16="http://schemas.microsoft.com/office/drawing/2014/main" id="{C879B834-1C15-E17F-0A04-8150F400E0A0}"/>
              </a:ext>
            </a:extLst>
          </p:cNvPr>
          <p:cNvSpPr txBox="1">
            <a:spLocks/>
          </p:cNvSpPr>
          <p:nvPr/>
        </p:nvSpPr>
        <p:spPr>
          <a:xfrm>
            <a:off x="2222271" y="4066600"/>
            <a:ext cx="6792423" cy="1944000"/>
          </a:xfrm>
          <a:prstGeom prst="rect">
            <a:avLst/>
          </a:prstGeom>
        </p:spPr>
        <p:txBody>
          <a:bodyPr>
            <a:normAutofit fontScale="92500"/>
          </a:bodyPr>
          <a:lstStyle>
            <a:lvl1pPr marL="0" indent="0" algn="ctr" defTabSz="685800" rtl="0" eaLnBrk="1" latinLnBrk="0" hangingPunct="1">
              <a:spcBef>
                <a:spcPct val="20000"/>
              </a:spcBef>
              <a:buFont typeface="Arial" pitchFamily="34" charset="0"/>
              <a:buNone/>
              <a:defRPr kumimoji="1" sz="2400" kern="1200">
                <a:solidFill>
                  <a:schemeClr val="tx1"/>
                </a:solidFill>
                <a:latin typeface="+mn-ea"/>
                <a:ea typeface="+mn-ea"/>
                <a:cs typeface="Arial Unicode MS" pitchFamily="50" charset="-128"/>
              </a:defRPr>
            </a:lvl1pPr>
            <a:lvl2pPr marL="342900" indent="0" algn="ctr" defTabSz="685800" rtl="0" eaLnBrk="1" latinLnBrk="0" hangingPunct="1">
              <a:spcBef>
                <a:spcPct val="20000"/>
              </a:spcBef>
              <a:buFont typeface="Arial" pitchFamily="34" charset="0"/>
              <a:buNone/>
              <a:defRPr kumimoji="1" sz="2100" kern="1200">
                <a:solidFill>
                  <a:schemeClr val="tx1">
                    <a:tint val="75000"/>
                  </a:schemeClr>
                </a:solidFill>
                <a:latin typeface="+mn-lt"/>
                <a:ea typeface="+mn-ea"/>
                <a:cs typeface="+mn-cs"/>
              </a:defRPr>
            </a:lvl2pPr>
            <a:lvl3pPr marL="685800" indent="0" algn="ctr" defTabSz="685800" rtl="0" eaLnBrk="1" latinLnBrk="0" hangingPunct="1">
              <a:spcBef>
                <a:spcPct val="20000"/>
              </a:spcBef>
              <a:buFont typeface="Arial" pitchFamily="34" charset="0"/>
              <a:buNone/>
              <a:defRPr kumimoji="1" sz="1800" kern="1200">
                <a:solidFill>
                  <a:schemeClr val="tx1">
                    <a:tint val="75000"/>
                  </a:schemeClr>
                </a:solidFill>
                <a:latin typeface="+mn-lt"/>
                <a:ea typeface="+mn-ea"/>
                <a:cs typeface="+mn-cs"/>
              </a:defRPr>
            </a:lvl3pPr>
            <a:lvl4pPr marL="1028700" indent="0" algn="ctr" defTabSz="685800" rtl="0" eaLnBrk="1" latinLnBrk="0" hangingPunct="1">
              <a:spcBef>
                <a:spcPct val="20000"/>
              </a:spcBef>
              <a:buFont typeface="Arial" pitchFamily="34" charset="0"/>
              <a:buNone/>
              <a:defRPr kumimoji="1" sz="1500" kern="1200">
                <a:solidFill>
                  <a:schemeClr val="tx1">
                    <a:tint val="75000"/>
                  </a:schemeClr>
                </a:solidFill>
                <a:latin typeface="+mn-lt"/>
                <a:ea typeface="+mn-ea"/>
                <a:cs typeface="+mn-cs"/>
              </a:defRPr>
            </a:lvl4pPr>
            <a:lvl5pPr marL="1371600" indent="0" algn="ctr" defTabSz="685800" rtl="0" eaLnBrk="1" latinLnBrk="0" hangingPunct="1">
              <a:spcBef>
                <a:spcPct val="20000"/>
              </a:spcBef>
              <a:buFont typeface="Arial" pitchFamily="34" charset="0"/>
              <a:buNone/>
              <a:defRPr kumimoji="1" sz="1500" kern="1200">
                <a:solidFill>
                  <a:schemeClr val="tx1">
                    <a:tint val="75000"/>
                  </a:schemeClr>
                </a:solidFill>
                <a:latin typeface="+mn-lt"/>
                <a:ea typeface="+mn-ea"/>
                <a:cs typeface="+mn-cs"/>
              </a:defRPr>
            </a:lvl5pPr>
            <a:lvl6pPr marL="1714500" indent="0" algn="ctr" defTabSz="685800" rtl="0" eaLnBrk="1" latinLnBrk="0" hangingPunct="1">
              <a:spcBef>
                <a:spcPct val="20000"/>
              </a:spcBef>
              <a:buFont typeface="Arial" pitchFamily="34" charset="0"/>
              <a:buNone/>
              <a:defRPr kumimoji="1"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kumimoji="1"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kumimoji="1"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kumimoji="1" sz="1500" kern="1200">
                <a:solidFill>
                  <a:schemeClr val="tx1">
                    <a:tint val="75000"/>
                  </a:schemeClr>
                </a:solidFill>
                <a:latin typeface="+mn-lt"/>
                <a:ea typeface="+mn-ea"/>
                <a:cs typeface="+mn-cs"/>
              </a:defRPr>
            </a:lvl9pPr>
          </a:lstStyle>
          <a:p>
            <a:pPr algn="l"/>
            <a:r>
              <a:rPr lang="ja-JP" altLang="en-US" sz="2000" b="1">
                <a:latin typeface="Meiryo UI" panose="020B0604030504040204" pitchFamily="50" charset="-128"/>
                <a:ea typeface="Meiryo UI" panose="020B0604030504040204" pitchFamily="50" charset="-128"/>
              </a:rPr>
              <a:t>スチールセンターにおける目視検査の安全かつ効率向上プロジェクト</a:t>
            </a:r>
          </a:p>
          <a:p>
            <a:pPr algn="l"/>
            <a:r>
              <a:rPr lang="ja-JP" altLang="en-US" sz="2000" b="1">
                <a:latin typeface="Meiryo UI" panose="020B0604030504040204" pitchFamily="50" charset="-128"/>
                <a:ea typeface="Meiryo UI" panose="020B0604030504040204" pitchFamily="50" charset="-128"/>
              </a:rPr>
              <a:t>株式会社 </a:t>
            </a:r>
            <a:r>
              <a:rPr lang="en-US" altLang="ja-JP" sz="2000" b="1">
                <a:latin typeface="Meiryo UI" panose="020B0604030504040204" pitchFamily="50" charset="-128"/>
                <a:ea typeface="Meiryo UI" panose="020B0604030504040204" pitchFamily="50" charset="-128"/>
              </a:rPr>
              <a:t>TOMOMI RESEARCH</a:t>
            </a:r>
          </a:p>
          <a:p>
            <a:pPr algn="l"/>
            <a:r>
              <a:rPr lang="ja-JP" altLang="en-US" sz="2000" b="1">
                <a:latin typeface="Meiryo UI" panose="020B0604030504040204" pitchFamily="50" charset="-128"/>
                <a:ea typeface="Meiryo UI" panose="020B0604030504040204" pitchFamily="50" charset="-128"/>
              </a:rPr>
              <a:t>代表取締役　佐藤　友美</a:t>
            </a:r>
          </a:p>
          <a:p>
            <a:pPr algn="l"/>
            <a:r>
              <a:rPr lang="ja-JP" altLang="en-US" sz="2000" b="1">
                <a:latin typeface="Meiryo UI" panose="020B0604030504040204" pitchFamily="50" charset="-128"/>
                <a:ea typeface="Meiryo UI" panose="020B0604030504040204" pitchFamily="50" charset="-128"/>
              </a:rPr>
              <a:t>伊藤忠丸紅鉄鋼株式会社</a:t>
            </a:r>
            <a:endParaRPr lang="en-US" altLang="ja-JP" sz="2000" b="1">
              <a:latin typeface="Meiryo UI" panose="020B0604030504040204" pitchFamily="50" charset="-128"/>
              <a:ea typeface="Meiryo UI" panose="020B0604030504040204" pitchFamily="50" charset="-128"/>
            </a:endParaRPr>
          </a:p>
          <a:p>
            <a:pPr algn="l"/>
            <a:r>
              <a:rPr lang="ja-JP" altLang="en-US" sz="2000" b="1">
                <a:latin typeface="Meiryo UI" panose="020B0604030504040204" pitchFamily="50" charset="-128"/>
                <a:ea typeface="Meiryo UI" panose="020B0604030504040204" pitchFamily="50" charset="-128"/>
              </a:rPr>
              <a:t>東京スチールセンター株式会社</a:t>
            </a:r>
            <a:endParaRPr lang="en-US" altLang="ja-JP" sz="2000" b="1">
              <a:latin typeface="Meiryo UI" panose="020B0604030504040204" pitchFamily="50" charset="-128"/>
              <a:ea typeface="Meiryo UI" panose="020B0604030504040204" pitchFamily="50" charset="-128"/>
            </a:endParaRPr>
          </a:p>
        </p:txBody>
      </p:sp>
      <p:pic>
        <p:nvPicPr>
          <p:cNvPr id="7" name="図 6" descr="黒い背景に白い文字がある&#10;&#10;低い精度で自動的に生成された説明">
            <a:extLst>
              <a:ext uri="{FF2B5EF4-FFF2-40B4-BE49-F238E27FC236}">
                <a16:creationId xmlns:a16="http://schemas.microsoft.com/office/drawing/2014/main" id="{FC6D7673-00EA-14F7-6B2F-097152275C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568" y="3156028"/>
            <a:ext cx="1819809" cy="545943"/>
          </a:xfrm>
          <a:prstGeom prst="rect">
            <a:avLst/>
          </a:prstGeom>
        </p:spPr>
      </p:pic>
      <p:pic>
        <p:nvPicPr>
          <p:cNvPr id="9" name="図 8" descr="テキスト&#10;&#10;自動的に生成された説明">
            <a:extLst>
              <a:ext uri="{FF2B5EF4-FFF2-40B4-BE49-F238E27FC236}">
                <a16:creationId xmlns:a16="http://schemas.microsoft.com/office/drawing/2014/main" id="{484C7DA9-7F0E-78E6-1411-A0AD0B956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320" y="3124976"/>
            <a:ext cx="2709750" cy="578080"/>
          </a:xfrm>
          <a:prstGeom prst="rect">
            <a:avLst/>
          </a:prstGeom>
        </p:spPr>
      </p:pic>
      <p:pic>
        <p:nvPicPr>
          <p:cNvPr id="12" name="図 11" descr="会社名 が含まれている画像&#10;&#10;自動的に生成された説明">
            <a:extLst>
              <a:ext uri="{FF2B5EF4-FFF2-40B4-BE49-F238E27FC236}">
                <a16:creationId xmlns:a16="http://schemas.microsoft.com/office/drawing/2014/main" id="{B242472F-3342-660E-9DA2-F156B72271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6231" y="3201897"/>
            <a:ext cx="2811304" cy="505630"/>
          </a:xfrm>
          <a:prstGeom prst="rect">
            <a:avLst/>
          </a:prstGeom>
        </p:spPr>
      </p:pic>
    </p:spTree>
    <p:extLst>
      <p:ext uri="{BB962C8B-B14F-4D97-AF65-F5344CB8AC3E}">
        <p14:creationId xmlns:p14="http://schemas.microsoft.com/office/powerpoint/2010/main" val="2989891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54D2A6A-300F-D838-BF90-27570DDEE895}"/>
              </a:ext>
            </a:extLst>
          </p:cNvPr>
          <p:cNvSpPr>
            <a:spLocks noGrp="1"/>
          </p:cNvSpPr>
          <p:nvPr>
            <p:ph type="title"/>
          </p:nvPr>
        </p:nvSpPr>
        <p:spPr/>
        <p:txBody>
          <a:bodyPr>
            <a:normAutofit/>
          </a:bodyPr>
          <a:lstStyle/>
          <a:p>
            <a:r>
              <a:rPr lang="ja-JP" altLang="en-US" sz="2800"/>
              <a:t>競合との比較、独自性・優位性</a:t>
            </a:r>
            <a:endParaRPr lang="en-US" sz="2800"/>
          </a:p>
        </p:txBody>
      </p:sp>
      <p:sp>
        <p:nvSpPr>
          <p:cNvPr id="4" name="スライド番号プレースホルダー 3">
            <a:extLst>
              <a:ext uri="{FF2B5EF4-FFF2-40B4-BE49-F238E27FC236}">
                <a16:creationId xmlns:a16="http://schemas.microsoft.com/office/drawing/2014/main" id="{70282E88-B936-CCA7-0023-F771BC8B4DC5}"/>
              </a:ext>
            </a:extLst>
          </p:cNvPr>
          <p:cNvSpPr>
            <a:spLocks noGrp="1"/>
          </p:cNvSpPr>
          <p:nvPr>
            <p:ph type="sldNum" sz="quarter" idx="12"/>
          </p:nvPr>
        </p:nvSpPr>
        <p:spPr/>
        <p:txBody>
          <a:bodyPr/>
          <a:lstStyle/>
          <a:p>
            <a:fld id="{00000000-1234-1234-1234-123412341234}" type="slidenum">
              <a:rPr lang="en-US" altLang="ja-JP" smtClean="0"/>
              <a:pPr/>
              <a:t>9</a:t>
            </a:fld>
            <a:endParaRPr lang="ja-JP" altLang="en-US"/>
          </a:p>
        </p:txBody>
      </p:sp>
      <p:graphicFrame>
        <p:nvGraphicFramePr>
          <p:cNvPr id="11" name="表 11">
            <a:extLst>
              <a:ext uri="{FF2B5EF4-FFF2-40B4-BE49-F238E27FC236}">
                <a16:creationId xmlns:a16="http://schemas.microsoft.com/office/drawing/2014/main" id="{3465878F-3709-A508-FA4F-8B25786F0457}"/>
              </a:ext>
            </a:extLst>
          </p:cNvPr>
          <p:cNvGraphicFramePr>
            <a:graphicFrameLocks noGrp="1"/>
          </p:cNvGraphicFramePr>
          <p:nvPr>
            <p:ph idx="13"/>
            <p:extLst>
              <p:ext uri="{D42A27DB-BD31-4B8C-83A1-F6EECF244321}">
                <p14:modId xmlns:p14="http://schemas.microsoft.com/office/powerpoint/2010/main" val="2816813849"/>
              </p:ext>
            </p:extLst>
          </p:nvPr>
        </p:nvGraphicFramePr>
        <p:xfrm>
          <a:off x="247650" y="1036637"/>
          <a:ext cx="8648700" cy="5711984"/>
        </p:xfrm>
        <a:graphic>
          <a:graphicData uri="http://schemas.openxmlformats.org/drawingml/2006/table">
            <a:tbl>
              <a:tblPr firstRow="1" bandRow="1">
                <a:tableStyleId>{793D81CF-94F2-401A-BA57-92F5A7B2D0C5}</a:tableStyleId>
              </a:tblPr>
              <a:tblGrid>
                <a:gridCol w="2162175">
                  <a:extLst>
                    <a:ext uri="{9D8B030D-6E8A-4147-A177-3AD203B41FA5}">
                      <a16:colId xmlns:a16="http://schemas.microsoft.com/office/drawing/2014/main" val="1882903398"/>
                    </a:ext>
                  </a:extLst>
                </a:gridCol>
                <a:gridCol w="2162175">
                  <a:extLst>
                    <a:ext uri="{9D8B030D-6E8A-4147-A177-3AD203B41FA5}">
                      <a16:colId xmlns:a16="http://schemas.microsoft.com/office/drawing/2014/main" val="2485533618"/>
                    </a:ext>
                  </a:extLst>
                </a:gridCol>
                <a:gridCol w="2162175">
                  <a:extLst>
                    <a:ext uri="{9D8B030D-6E8A-4147-A177-3AD203B41FA5}">
                      <a16:colId xmlns:a16="http://schemas.microsoft.com/office/drawing/2014/main" val="2546191383"/>
                    </a:ext>
                  </a:extLst>
                </a:gridCol>
                <a:gridCol w="2162175">
                  <a:extLst>
                    <a:ext uri="{9D8B030D-6E8A-4147-A177-3AD203B41FA5}">
                      <a16:colId xmlns:a16="http://schemas.microsoft.com/office/drawing/2014/main" val="802987017"/>
                    </a:ext>
                  </a:extLst>
                </a:gridCol>
              </a:tblGrid>
              <a:tr h="654746">
                <a:tc>
                  <a:txBody>
                    <a:bodyPr/>
                    <a:lstStyle/>
                    <a:p>
                      <a:pPr algn="ctr"/>
                      <a:r>
                        <a:rPr lang="ja-JP" altLang="en-US"/>
                        <a:t>競合する製品名と提供する社名</a:t>
                      </a:r>
                      <a:endParaRPr lang="en-US"/>
                    </a:p>
                  </a:txBody>
                  <a:tcPr anchor="ctr"/>
                </a:tc>
                <a:tc>
                  <a:txBody>
                    <a:bodyPr/>
                    <a:lstStyle/>
                    <a:p>
                      <a:pPr algn="ctr"/>
                      <a:r>
                        <a:rPr lang="ja-JP" altLang="en-US"/>
                        <a:t>競合製品の</a:t>
                      </a:r>
                      <a:r>
                        <a:rPr lang="en-US" altLang="ja-JP"/>
                        <a:t>URL</a:t>
                      </a:r>
                      <a:endParaRPr lang="en-US"/>
                    </a:p>
                  </a:txBody>
                  <a:tcPr anchor="ctr"/>
                </a:tc>
                <a:tc>
                  <a:txBody>
                    <a:bodyPr/>
                    <a:lstStyle/>
                    <a:p>
                      <a:pPr algn="ctr"/>
                      <a:r>
                        <a:rPr lang="ja-JP" altLang="en-US"/>
                        <a:t>競合の製品の特長</a:t>
                      </a:r>
                      <a:endParaRPr lang="en-US"/>
                    </a:p>
                  </a:txBody>
                  <a:tcPr anchor="ctr"/>
                </a:tc>
                <a:tc>
                  <a:txBody>
                    <a:bodyPr/>
                    <a:lstStyle/>
                    <a:p>
                      <a:pPr algn="ctr"/>
                      <a:r>
                        <a:rPr lang="ja-JP" altLang="en-US"/>
                        <a:t>自社の製品の独自性、優位性</a:t>
                      </a:r>
                      <a:endParaRPr lang="en-US"/>
                    </a:p>
                  </a:txBody>
                  <a:tcPr anchor="ctr"/>
                </a:tc>
                <a:extLst>
                  <a:ext uri="{0D108BD9-81ED-4DB2-BD59-A6C34878D82A}">
                    <a16:rowId xmlns:a16="http://schemas.microsoft.com/office/drawing/2014/main" val="4264549037"/>
                  </a:ext>
                </a:extLst>
              </a:tr>
              <a:tr h="1190447">
                <a:tc>
                  <a:txBody>
                    <a:bodyPr/>
                    <a:lstStyle/>
                    <a:p>
                      <a:pPr algn="ctr"/>
                      <a:r>
                        <a:rPr lang="ja-JP" altLang="en-US"/>
                        <a:t>株式会社ヒューテックオリジン</a:t>
                      </a:r>
                      <a:r>
                        <a:rPr lang="en-US" altLang="ja-JP"/>
                        <a:t>/</a:t>
                      </a:r>
                      <a:r>
                        <a:rPr lang="ja-JP" altLang="en-US"/>
                        <a:t>鋼板の表面検査装置</a:t>
                      </a:r>
                      <a:endParaRPr lang="en-US"/>
                    </a:p>
                  </a:txBody>
                  <a:tcPr anchor="ctr"/>
                </a:tc>
                <a:tc>
                  <a:txBody>
                    <a:bodyPr/>
                    <a:lstStyle/>
                    <a:p>
                      <a:pPr algn="ctr"/>
                      <a:r>
                        <a:rPr lang="en-US">
                          <a:hlinkClick r:id="rId3"/>
                        </a:rPr>
                        <a:t>https://www.lubefutec.co.jp/products/lineup01.php</a:t>
                      </a:r>
                      <a:endParaRPr lang="en-US"/>
                    </a:p>
                    <a:p>
                      <a:pPr algn="ctr"/>
                      <a:endParaRPr lang="en-US"/>
                    </a:p>
                  </a:txBody>
                  <a:tcPr anchor="ctr"/>
                </a:tc>
                <a:tc>
                  <a:txBody>
                    <a:bodyPr/>
                    <a:lstStyle/>
                    <a:p>
                      <a:pPr algn="l"/>
                      <a:r>
                        <a:rPr lang="ja-JP" altLang="en-US"/>
                        <a:t>鋼板の自動キズ検査装置、低反射照明とキズ検出アルゴリズムにより、鋼板のリアルタイム検査</a:t>
                      </a:r>
                      <a:endParaRPr lang="en-US"/>
                    </a:p>
                  </a:txBody>
                  <a:tcPr anchor="ctr"/>
                </a:tc>
                <a:tc>
                  <a:txBody>
                    <a:bodyPr/>
                    <a:lstStyle/>
                    <a:p>
                      <a:pPr algn="l"/>
                      <a:r>
                        <a:rPr lang="en-US" altLang="ja-JP"/>
                        <a:t>3</a:t>
                      </a:r>
                      <a:r>
                        <a:rPr lang="ja-JP" altLang="en-US"/>
                        <a:t>次元形状を取り出す照明技術、画像処理技術により、ヒューテック社の製品に対応しない</a:t>
                      </a:r>
                      <a:r>
                        <a:rPr lang="ja-JP" altLang="en-US" b="1"/>
                        <a:t>黒皮鉄鋼及び油膜付き鉄鋼の検査が可能</a:t>
                      </a:r>
                      <a:r>
                        <a:rPr lang="ja-JP" altLang="en-US"/>
                        <a:t>となります。</a:t>
                      </a:r>
                      <a:endParaRPr lang="en-US"/>
                    </a:p>
                  </a:txBody>
                  <a:tcPr anchor="ctr"/>
                </a:tc>
                <a:extLst>
                  <a:ext uri="{0D108BD9-81ED-4DB2-BD59-A6C34878D82A}">
                    <a16:rowId xmlns:a16="http://schemas.microsoft.com/office/drawing/2014/main" val="3877555242"/>
                  </a:ext>
                </a:extLst>
              </a:tr>
              <a:tr h="1458297">
                <a:tc>
                  <a:txBody>
                    <a:bodyPr/>
                    <a:lstStyle/>
                    <a:p>
                      <a:pPr algn="ctr"/>
                      <a:r>
                        <a:rPr lang="ja-JP" altLang="en-US"/>
                        <a:t>株式会社キーエンス</a:t>
                      </a:r>
                      <a:r>
                        <a:rPr lang="en-US" altLang="ja-JP"/>
                        <a:t>/</a:t>
                      </a:r>
                      <a:r>
                        <a:rPr lang="en-US" err="1"/>
                        <a:t>Lumitrax</a:t>
                      </a:r>
                      <a:r>
                        <a:rPr lang="en-US"/>
                        <a:t> </a:t>
                      </a:r>
                      <a:r>
                        <a:rPr lang="ja-JP" altLang="en-US"/>
                        <a:t>正反射照明</a:t>
                      </a:r>
                      <a:endParaRPr lang="en-US"/>
                    </a:p>
                  </a:txBody>
                  <a:tcPr anchor="ctr"/>
                </a:tc>
                <a:tc>
                  <a:txBody>
                    <a:bodyPr/>
                    <a:lstStyle/>
                    <a:p>
                      <a:pPr algn="ctr"/>
                      <a:r>
                        <a:rPr lang="en-US">
                          <a:hlinkClick r:id="rId4"/>
                        </a:rPr>
                        <a:t>https://www.keyence.co.jp/ss/products/vision/vj/lumitrax_r.jsp</a:t>
                      </a:r>
                      <a:endParaRPr lang="en-US"/>
                    </a:p>
                    <a:p>
                      <a:pPr algn="ctr"/>
                      <a:endParaRPr lang="en-US"/>
                    </a:p>
                  </a:txBody>
                  <a:tcPr anchor="ctr"/>
                </a:tc>
                <a:tc>
                  <a:txBody>
                    <a:bodyPr/>
                    <a:lstStyle/>
                    <a:p>
                      <a:pPr algn="l"/>
                      <a:r>
                        <a:rPr lang="ja-JP" altLang="en-US"/>
                        <a:t>縞模様のパターンを利用し、連続的に流れる鋼板、金属の欠陥を検出できる照明技術</a:t>
                      </a:r>
                      <a:endParaRPr lang="en-US"/>
                    </a:p>
                  </a:txBody>
                  <a:tcPr anchor="ctr"/>
                </a:tc>
                <a:tc>
                  <a:txBody>
                    <a:bodyPr/>
                    <a:lstStyle/>
                    <a:p>
                      <a:pPr algn="l"/>
                      <a:r>
                        <a:rPr lang="ja-JP" altLang="en-US"/>
                        <a:t>縞模様を利用する技術</a:t>
                      </a:r>
                      <a:r>
                        <a:rPr lang="ja-JP" altLang="en-US" b="1"/>
                        <a:t>より精度が高い</a:t>
                      </a:r>
                      <a:r>
                        <a:rPr lang="en-US" altLang="ja-JP" b="1"/>
                        <a:t>3</a:t>
                      </a:r>
                      <a:r>
                        <a:rPr lang="ja-JP" altLang="en-US" b="1"/>
                        <a:t>次元形状の測定と高性能</a:t>
                      </a:r>
                      <a:r>
                        <a:rPr lang="en-US" altLang="ja-JP" b="1"/>
                        <a:t>AI</a:t>
                      </a:r>
                      <a:r>
                        <a:rPr lang="ja-JP" altLang="en-US" b="1"/>
                        <a:t>異常検知エンジンの組み合わせ</a:t>
                      </a:r>
                      <a:r>
                        <a:rPr lang="ja-JP" altLang="en-US"/>
                        <a:t>で、鋼板の様々な疵検査の自動化も可能となります。</a:t>
                      </a:r>
                      <a:endParaRPr lang="en-US" altLang="ja-JP"/>
                    </a:p>
                    <a:p>
                      <a:pPr algn="l"/>
                      <a:r>
                        <a:rPr lang="ja-JP" altLang="en-US"/>
                        <a:t>幅</a:t>
                      </a:r>
                      <a:r>
                        <a:rPr lang="en-US" altLang="ja-JP"/>
                        <a:t>1500mm</a:t>
                      </a:r>
                      <a:r>
                        <a:rPr lang="ja-JP" altLang="en-US"/>
                        <a:t>対応は業界初です。</a:t>
                      </a:r>
                      <a:endParaRPr lang="en-US"/>
                    </a:p>
                  </a:txBody>
                  <a:tcPr anchor="ctr"/>
                </a:tc>
                <a:extLst>
                  <a:ext uri="{0D108BD9-81ED-4DB2-BD59-A6C34878D82A}">
                    <a16:rowId xmlns:a16="http://schemas.microsoft.com/office/drawing/2014/main" val="1492961048"/>
                  </a:ext>
                </a:extLst>
              </a:tr>
              <a:tr h="1993998">
                <a:tc>
                  <a:txBody>
                    <a:bodyPr/>
                    <a:lstStyle/>
                    <a:p>
                      <a:pPr algn="ctr"/>
                      <a:r>
                        <a:rPr lang="ja-JP" altLang="en-US"/>
                        <a:t>コグネックス株式会社</a:t>
                      </a:r>
                      <a:endParaRPr lang="en-US" altLang="ja-JP"/>
                    </a:p>
                    <a:p>
                      <a:pPr algn="ctr"/>
                      <a:r>
                        <a:rPr lang="en-US" altLang="ja-JP"/>
                        <a:t>/</a:t>
                      </a:r>
                      <a:r>
                        <a:rPr lang="en-US"/>
                        <a:t>In-Sight L</a:t>
                      </a:r>
                      <a:r>
                        <a:rPr lang="ja-JP" altLang="en-US"/>
                        <a:t>シリーズ</a:t>
                      </a:r>
                      <a:endParaRPr lang="en-US"/>
                    </a:p>
                  </a:txBody>
                  <a:tcPr anchor="ctr"/>
                </a:tc>
                <a:tc>
                  <a:txBody>
                    <a:bodyPr/>
                    <a:lstStyle/>
                    <a:p>
                      <a:pPr algn="ctr"/>
                      <a:r>
                        <a:rPr lang="en-US">
                          <a:hlinkClick r:id="rId5"/>
                        </a:rPr>
                        <a:t>https://www.cognex.com/ja-jp/products/machine-vision/2d-machine-vision-systems/in-sight-9902-line-scan-vision-system</a:t>
                      </a:r>
                      <a:endParaRPr lang="en-US"/>
                    </a:p>
                    <a:p>
                      <a:pPr algn="ctr"/>
                      <a:endParaRPr lang="en-US"/>
                    </a:p>
                  </a:txBody>
                  <a:tcPr anchor="ctr"/>
                </a:tc>
                <a:tc>
                  <a:txBody>
                    <a:bodyPr/>
                    <a:lstStyle/>
                    <a:p>
                      <a:pPr algn="l"/>
                      <a:r>
                        <a:rPr lang="ja-JP" altLang="en-US"/>
                        <a:t>カメラ内部で画像を直接しょりできる工業用カメラ（ラインスキャナー）を提供。</a:t>
                      </a:r>
                      <a:endParaRPr lang="en-US" altLang="ja-JP"/>
                    </a:p>
                    <a:p>
                      <a:pPr algn="l"/>
                      <a:r>
                        <a:rPr lang="ja-JP" altLang="en-US"/>
                        <a:t>工業用カメラでは大手で、高いシェアを有する。</a:t>
                      </a:r>
                      <a:endParaRPr lang="en-US" altLang="ja-JP"/>
                    </a:p>
                    <a:p>
                      <a:pPr algn="l"/>
                      <a:r>
                        <a:rPr lang="en-US" altLang="ja-JP"/>
                        <a:t>2</a:t>
                      </a:r>
                      <a:r>
                        <a:rPr lang="ja-JP" altLang="en-US"/>
                        <a:t>次元のみ対応</a:t>
                      </a:r>
                      <a:endParaRPr lang="en-US"/>
                    </a:p>
                  </a:txBody>
                  <a:tcPr anchor="ctr"/>
                </a:tc>
                <a:tc>
                  <a:txBody>
                    <a:bodyPr/>
                    <a:lstStyle/>
                    <a:p>
                      <a:pPr algn="l"/>
                      <a:r>
                        <a:rPr lang="ja-JP" altLang="en-US"/>
                        <a:t>コグネックス社と同じラインスキャナーを利用しながら、新しい照明と画像処理により、</a:t>
                      </a:r>
                      <a:r>
                        <a:rPr lang="ja-JP" altLang="en-US" b="1"/>
                        <a:t>コグネックスでは提供しない</a:t>
                      </a:r>
                      <a:r>
                        <a:rPr lang="en-US" altLang="ja-JP" b="1"/>
                        <a:t>3</a:t>
                      </a:r>
                      <a:r>
                        <a:rPr lang="ja-JP" altLang="en-US" b="1"/>
                        <a:t>次元形状測定を実現</a:t>
                      </a:r>
                      <a:r>
                        <a:rPr lang="ja-JP" altLang="en-US"/>
                        <a:t>します。</a:t>
                      </a:r>
                      <a:endParaRPr lang="en-US" altLang="ja-JP"/>
                    </a:p>
                    <a:p>
                      <a:pPr algn="l"/>
                      <a:r>
                        <a:rPr lang="ja-JP" altLang="en-US"/>
                        <a:t>なお、幅</a:t>
                      </a:r>
                      <a:r>
                        <a:rPr lang="en-US" altLang="ja-JP"/>
                        <a:t>1500mm</a:t>
                      </a:r>
                      <a:r>
                        <a:rPr lang="ja-JP" altLang="en-US"/>
                        <a:t>対応は業界初です。</a:t>
                      </a:r>
                      <a:endParaRPr lang="en-US" altLang="ja-JP"/>
                    </a:p>
                    <a:p>
                      <a:pPr algn="l"/>
                      <a:endParaRPr lang="en-US"/>
                    </a:p>
                  </a:txBody>
                  <a:tcPr anchor="ctr"/>
                </a:tc>
                <a:extLst>
                  <a:ext uri="{0D108BD9-81ED-4DB2-BD59-A6C34878D82A}">
                    <a16:rowId xmlns:a16="http://schemas.microsoft.com/office/drawing/2014/main" val="3385515369"/>
                  </a:ext>
                </a:extLst>
              </a:tr>
            </a:tbl>
          </a:graphicData>
        </a:graphic>
      </p:graphicFrame>
    </p:spTree>
    <p:extLst>
      <p:ext uri="{BB962C8B-B14F-4D97-AF65-F5344CB8AC3E}">
        <p14:creationId xmlns:p14="http://schemas.microsoft.com/office/powerpoint/2010/main" val="358203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5B5EA32-911A-03F5-CD37-9C82E07D15B4}"/>
              </a:ext>
            </a:extLst>
          </p:cNvPr>
          <p:cNvSpPr>
            <a:spLocks noGrp="1"/>
          </p:cNvSpPr>
          <p:nvPr>
            <p:ph type="title"/>
          </p:nvPr>
        </p:nvSpPr>
        <p:spPr/>
        <p:txBody>
          <a:bodyPr>
            <a:normAutofit/>
          </a:bodyPr>
          <a:lstStyle/>
          <a:p>
            <a:r>
              <a:rPr lang="ja-JP" altLang="en-US" sz="2800"/>
              <a:t>市場規模と神奈川県へのインパクト</a:t>
            </a:r>
            <a:endParaRPr lang="en-US" sz="2800"/>
          </a:p>
        </p:txBody>
      </p:sp>
      <p:graphicFrame>
        <p:nvGraphicFramePr>
          <p:cNvPr id="8" name="表 8">
            <a:extLst>
              <a:ext uri="{FF2B5EF4-FFF2-40B4-BE49-F238E27FC236}">
                <a16:creationId xmlns:a16="http://schemas.microsoft.com/office/drawing/2014/main" id="{526A1855-4C76-5613-ADB5-09779277AB48}"/>
              </a:ext>
            </a:extLst>
          </p:cNvPr>
          <p:cNvGraphicFramePr>
            <a:graphicFrameLocks noGrp="1"/>
          </p:cNvGraphicFramePr>
          <p:nvPr>
            <p:ph idx="1"/>
            <p:extLst>
              <p:ext uri="{D42A27DB-BD31-4B8C-83A1-F6EECF244321}">
                <p14:modId xmlns:p14="http://schemas.microsoft.com/office/powerpoint/2010/main" val="3578423565"/>
              </p:ext>
            </p:extLst>
          </p:nvPr>
        </p:nvGraphicFramePr>
        <p:xfrm>
          <a:off x="246944" y="1341989"/>
          <a:ext cx="8648700" cy="5048651"/>
        </p:xfrm>
        <a:graphic>
          <a:graphicData uri="http://schemas.openxmlformats.org/drawingml/2006/table">
            <a:tbl>
              <a:tblPr firstRow="1" bandRow="1">
                <a:tableStyleId>{073A0DAA-6AF3-43AB-8588-CEC1D06C72B9}</a:tableStyleId>
              </a:tblPr>
              <a:tblGrid>
                <a:gridCol w="2882900">
                  <a:extLst>
                    <a:ext uri="{9D8B030D-6E8A-4147-A177-3AD203B41FA5}">
                      <a16:colId xmlns:a16="http://schemas.microsoft.com/office/drawing/2014/main" val="2403106036"/>
                    </a:ext>
                  </a:extLst>
                </a:gridCol>
                <a:gridCol w="2882900">
                  <a:extLst>
                    <a:ext uri="{9D8B030D-6E8A-4147-A177-3AD203B41FA5}">
                      <a16:colId xmlns:a16="http://schemas.microsoft.com/office/drawing/2014/main" val="770458815"/>
                    </a:ext>
                  </a:extLst>
                </a:gridCol>
                <a:gridCol w="2882900">
                  <a:extLst>
                    <a:ext uri="{9D8B030D-6E8A-4147-A177-3AD203B41FA5}">
                      <a16:colId xmlns:a16="http://schemas.microsoft.com/office/drawing/2014/main" val="3782368726"/>
                    </a:ext>
                  </a:extLst>
                </a:gridCol>
              </a:tblGrid>
              <a:tr h="487281">
                <a:tc>
                  <a:txBody>
                    <a:bodyPr/>
                    <a:lstStyle/>
                    <a:p>
                      <a:pPr algn="ctr"/>
                      <a:r>
                        <a:rPr lang="en-US" altLang="ja-JP" b="1"/>
                        <a:t>TAM</a:t>
                      </a:r>
                    </a:p>
                    <a:p>
                      <a:pPr algn="ctr"/>
                      <a:r>
                        <a:rPr lang="en-US" b="1"/>
                        <a:t>(</a:t>
                      </a:r>
                      <a:r>
                        <a:rPr lang="ja-JP" altLang="en-US" b="1"/>
                        <a:t>獲得できる可能性のある最大の市場規模）</a:t>
                      </a:r>
                      <a:endParaRPr lang="en-US" b="1"/>
                    </a:p>
                  </a:txBody>
                  <a:tcPr/>
                </a:tc>
                <a:tc>
                  <a:txBody>
                    <a:bodyPr/>
                    <a:lstStyle/>
                    <a:p>
                      <a:pPr algn="ctr"/>
                      <a:r>
                        <a:rPr lang="en-US" altLang="ja-JP" b="1"/>
                        <a:t>SAM</a:t>
                      </a:r>
                    </a:p>
                    <a:p>
                      <a:pPr algn="ctr"/>
                      <a:r>
                        <a:rPr lang="ja-JP" altLang="en-US" b="1"/>
                        <a:t>（顧客としてアプローチできる最大の市場規模）</a:t>
                      </a:r>
                      <a:endParaRPr lang="en-US" b="1"/>
                    </a:p>
                  </a:txBody>
                  <a:tcPr/>
                </a:tc>
                <a:tc>
                  <a:txBody>
                    <a:bodyPr/>
                    <a:lstStyle/>
                    <a:p>
                      <a:pPr algn="ctr"/>
                      <a:r>
                        <a:rPr lang="en-US" altLang="ja-JP" b="1"/>
                        <a:t>SOM</a:t>
                      </a:r>
                    </a:p>
                    <a:p>
                      <a:pPr algn="ctr"/>
                      <a:r>
                        <a:rPr lang="ja-JP" altLang="en-US" b="1"/>
                        <a:t>（</a:t>
                      </a:r>
                      <a:r>
                        <a:rPr lang="ja-JP" altLang="en-US" sz="1400" b="1">
                          <a:solidFill>
                            <a:srgbClr val="FFFFFF"/>
                          </a:solidFill>
                        </a:rPr>
                        <a:t>実獲にアプローチして獲得できる市場規模）</a:t>
                      </a:r>
                      <a:endParaRPr lang="en-US" b="1"/>
                    </a:p>
                  </a:txBody>
                  <a:tcPr/>
                </a:tc>
                <a:extLst>
                  <a:ext uri="{0D108BD9-81ED-4DB2-BD59-A6C34878D82A}">
                    <a16:rowId xmlns:a16="http://schemas.microsoft.com/office/drawing/2014/main" val="4053775714"/>
                  </a:ext>
                </a:extLst>
              </a:tr>
              <a:tr h="0">
                <a:tc>
                  <a:txBody>
                    <a:bodyPr/>
                    <a:lstStyle/>
                    <a:p>
                      <a:pPr algn="ctr"/>
                      <a:r>
                        <a:rPr lang="ja-JP" altLang="en-US" b="0"/>
                        <a:t>外観検査市場の全体</a:t>
                      </a:r>
                      <a:endParaRPr lang="en-US" b="0"/>
                    </a:p>
                  </a:txBody>
                  <a:tcPr anchor="ctr"/>
                </a:tc>
                <a:tc>
                  <a:txBody>
                    <a:bodyPr/>
                    <a:lstStyle/>
                    <a:p>
                      <a:pPr algn="ctr"/>
                      <a:r>
                        <a:rPr lang="ja-JP" altLang="en-US" b="0"/>
                        <a:t>製造業の外観検査市場</a:t>
                      </a:r>
                      <a:endParaRPr lang="en-US" b="0"/>
                    </a:p>
                  </a:txBody>
                  <a:tcPr anchor="ctr"/>
                </a:tc>
                <a:tc>
                  <a:txBody>
                    <a:bodyPr/>
                    <a:lstStyle/>
                    <a:p>
                      <a:r>
                        <a:rPr lang="ja-JP" altLang="en-US" sz="1400"/>
                        <a:t>機械、自動車、電子・電気産業部門の外観検査市場</a:t>
                      </a:r>
                      <a:endParaRPr lang="en-US" b="0"/>
                    </a:p>
                  </a:txBody>
                  <a:tcPr anchor="ctr"/>
                </a:tc>
                <a:extLst>
                  <a:ext uri="{0D108BD9-81ED-4DB2-BD59-A6C34878D82A}">
                    <a16:rowId xmlns:a16="http://schemas.microsoft.com/office/drawing/2014/main" val="350217317"/>
                  </a:ext>
                </a:extLst>
              </a:tr>
              <a:tr h="1886351">
                <a:tc>
                  <a:txBody>
                    <a:bodyPr/>
                    <a:lstStyle/>
                    <a:p>
                      <a:pPr algn="ctr"/>
                      <a:endParaRPr lang="en-US" b="0"/>
                    </a:p>
                  </a:txBody>
                  <a:tcPr/>
                </a:tc>
                <a:tc>
                  <a:txBody>
                    <a:bodyPr/>
                    <a:lstStyle/>
                    <a:p>
                      <a:pPr algn="ctr"/>
                      <a:endParaRPr lang="en-US" b="0"/>
                    </a:p>
                  </a:txBody>
                  <a:tcPr/>
                </a:tc>
                <a:tc>
                  <a:txBody>
                    <a:bodyPr/>
                    <a:lstStyle/>
                    <a:p>
                      <a:pPr algn="ctr"/>
                      <a:endParaRPr lang="en-US" b="0"/>
                    </a:p>
                  </a:txBody>
                  <a:tcPr/>
                </a:tc>
                <a:extLst>
                  <a:ext uri="{0D108BD9-81ED-4DB2-BD59-A6C34878D82A}">
                    <a16:rowId xmlns:a16="http://schemas.microsoft.com/office/drawing/2014/main" val="449033862"/>
                  </a:ext>
                </a:extLst>
              </a:tr>
              <a:tr h="1397027">
                <a:tc>
                  <a:txBody>
                    <a:bodyPr/>
                    <a:lstStyle/>
                    <a:p>
                      <a:pPr algn="l"/>
                      <a:r>
                        <a:rPr lang="ja-JP" altLang="en-US" sz="1200"/>
                        <a:t>神奈川県において、弊社が考えるビジネス領域全体（</a:t>
                      </a:r>
                      <a:r>
                        <a:rPr lang="en-US" altLang="ja-JP" sz="1200"/>
                        <a:t>TAM</a:t>
                      </a:r>
                      <a:r>
                        <a:rPr lang="ja-JP" altLang="en-US" sz="1200"/>
                        <a:t>）の県内従業員は約</a:t>
                      </a:r>
                      <a:r>
                        <a:rPr lang="en-US" altLang="ja-JP" sz="1200"/>
                        <a:t>30</a:t>
                      </a:r>
                      <a:r>
                        <a:rPr lang="ja-JP" altLang="en-US" sz="1200"/>
                        <a:t>万人、この</a:t>
                      </a:r>
                      <a:r>
                        <a:rPr lang="en-US" altLang="ja-JP" sz="1200"/>
                        <a:t>10</a:t>
                      </a:r>
                      <a:r>
                        <a:rPr lang="ja-JP" altLang="en-US" sz="1200"/>
                        <a:t>％（</a:t>
                      </a:r>
                      <a:r>
                        <a:rPr lang="en-US" altLang="ja-JP" sz="1200"/>
                        <a:t>3</a:t>
                      </a:r>
                      <a:r>
                        <a:rPr lang="ja-JP" altLang="en-US" sz="1200"/>
                        <a:t>万人）が検査に携わっており、</a:t>
                      </a:r>
                      <a:r>
                        <a:rPr lang="en-US" altLang="ja-JP" sz="1200"/>
                        <a:t>AI</a:t>
                      </a:r>
                      <a:r>
                        <a:rPr lang="ja-JP" altLang="en-US" sz="1200"/>
                        <a:t>外観検査装置</a:t>
                      </a:r>
                      <a:r>
                        <a:rPr lang="en-US" altLang="ja-JP" sz="1200"/>
                        <a:t>1</a:t>
                      </a:r>
                      <a:r>
                        <a:rPr lang="ja-JP" altLang="en-US" sz="1200"/>
                        <a:t>台あたりの平均代替人数を</a:t>
                      </a:r>
                      <a:r>
                        <a:rPr lang="en-US" altLang="ja-JP" sz="1200"/>
                        <a:t>2</a:t>
                      </a:r>
                      <a:r>
                        <a:rPr lang="ja-JP" altLang="en-US" sz="1200"/>
                        <a:t>名、検査装置交換周期を</a:t>
                      </a:r>
                      <a:r>
                        <a:rPr lang="en-US" altLang="ja-JP" sz="1200"/>
                        <a:t>5</a:t>
                      </a:r>
                      <a:r>
                        <a:rPr lang="ja-JP" altLang="en-US" sz="1200"/>
                        <a:t>年として算出すると以下のように見積もられる。</a:t>
                      </a:r>
                      <a:r>
                        <a:rPr lang="en-US" altLang="ja-JP" sz="1200"/>
                        <a:t>3 </a:t>
                      </a:r>
                      <a:r>
                        <a:rPr lang="ja-JP" altLang="en-US" sz="1200"/>
                        <a:t>万人 </a:t>
                      </a:r>
                      <a:r>
                        <a:rPr lang="en-US" altLang="ja-JP" sz="1200"/>
                        <a:t>/ 2 </a:t>
                      </a:r>
                      <a:r>
                        <a:rPr lang="ja-JP" altLang="en-US" sz="1200"/>
                        <a:t>名 </a:t>
                      </a:r>
                      <a:r>
                        <a:rPr lang="en-US" altLang="ja-JP" sz="1200"/>
                        <a:t>/ 5 </a:t>
                      </a:r>
                      <a:r>
                        <a:rPr lang="ja-JP" altLang="en-US" sz="1200"/>
                        <a:t>年＊</a:t>
                      </a:r>
                      <a:r>
                        <a:rPr lang="en-US" altLang="ja-JP" sz="1200"/>
                        <a:t>1,000 </a:t>
                      </a:r>
                      <a:r>
                        <a:rPr lang="ja-JP" altLang="en-US" sz="1200"/>
                        <a:t>万円 </a:t>
                      </a:r>
                      <a:r>
                        <a:rPr lang="en-US" altLang="ja-JP" sz="1200"/>
                        <a:t>= 300 </a:t>
                      </a:r>
                      <a:r>
                        <a:rPr lang="ja-JP" altLang="en-US" sz="1200"/>
                        <a:t>億円 </a:t>
                      </a:r>
                      <a:r>
                        <a:rPr lang="en-US" altLang="ja-JP" sz="1200"/>
                        <a:t>/ </a:t>
                      </a:r>
                      <a:r>
                        <a:rPr lang="ja-JP" altLang="en-US" sz="1200"/>
                        <a:t>年と見積もられる。</a:t>
                      </a:r>
                      <a:endParaRPr lang="en-US" b="0"/>
                    </a:p>
                  </a:txBody>
                  <a:tcPr/>
                </a:tc>
                <a:tc>
                  <a:txBody>
                    <a:bodyPr/>
                    <a:lstStyle/>
                    <a:p>
                      <a:pPr algn="l"/>
                      <a:r>
                        <a:rPr kumimoji="1" lang="ja-JP" altLang="en-US" sz="1200"/>
                        <a:t>製造業以外の外観検査市場の規模は</a:t>
                      </a:r>
                      <a:r>
                        <a:rPr kumimoji="1" lang="en-US" altLang="ja-JP" sz="1200"/>
                        <a:t>900</a:t>
                      </a:r>
                      <a:r>
                        <a:rPr kumimoji="1" lang="ja-JP" altLang="en-US" sz="1200"/>
                        <a:t>億円</a:t>
                      </a:r>
                      <a:r>
                        <a:rPr kumimoji="1" lang="en-US" altLang="ja-JP" sz="1200"/>
                        <a:t>/</a:t>
                      </a:r>
                      <a:r>
                        <a:rPr kumimoji="1" lang="ja-JP" altLang="en-US" sz="1200"/>
                        <a:t>年と推定。</a:t>
                      </a:r>
                      <a:endParaRPr kumimoji="1" lang="en-US" altLang="ja-JP" sz="1200"/>
                    </a:p>
                    <a:p>
                      <a:pPr algn="l"/>
                      <a:r>
                        <a:rPr kumimoji="1" lang="ja-JP" altLang="en-US" sz="1200"/>
                        <a:t>神奈川県の同様なサービスを提供できる市場（</a:t>
                      </a:r>
                      <a:r>
                        <a:rPr kumimoji="1" lang="en-US" altLang="ja-JP" sz="1200"/>
                        <a:t>SAM</a:t>
                      </a:r>
                      <a:r>
                        <a:rPr kumimoji="1" lang="ja-JP" altLang="en-US" sz="1200"/>
                        <a:t>）は主に機械、自動車を含む輸送機、半導体</a:t>
                      </a:r>
                      <a:r>
                        <a:rPr kumimoji="1" lang="en-US" altLang="ja-JP" sz="1200"/>
                        <a:t>, </a:t>
                      </a:r>
                      <a:r>
                        <a:rPr kumimoji="1" lang="ja-JP" altLang="en-US" sz="1200"/>
                        <a:t>電子・電気産業、食品と考え、左記の</a:t>
                      </a:r>
                      <a:r>
                        <a:rPr lang="ja-JP" altLang="en-US" sz="1200"/>
                        <a:t>式から</a:t>
                      </a:r>
                      <a:r>
                        <a:rPr kumimoji="1" lang="ja-JP" altLang="en-US" sz="1200"/>
                        <a:t>見積もると、従業員数</a:t>
                      </a:r>
                      <a:r>
                        <a:rPr kumimoji="1" lang="en-US" altLang="ja-JP" sz="1200"/>
                        <a:t>23 </a:t>
                      </a:r>
                      <a:r>
                        <a:rPr kumimoji="1" lang="ja-JP" altLang="en-US" sz="1200"/>
                        <a:t>万人から、</a:t>
                      </a:r>
                      <a:r>
                        <a:rPr kumimoji="1" lang="en-US" altLang="ja-JP" sz="1200"/>
                        <a:t>230 </a:t>
                      </a:r>
                      <a:r>
                        <a:rPr lang="ja-JP" altLang="en-US" sz="1200"/>
                        <a:t>億円 </a:t>
                      </a:r>
                      <a:r>
                        <a:rPr lang="en-US" altLang="ja-JP" sz="1200"/>
                        <a:t>/ </a:t>
                      </a:r>
                      <a:r>
                        <a:rPr lang="ja-JP" altLang="en-US" sz="1200"/>
                        <a:t>年と見積もられる。</a:t>
                      </a:r>
                      <a:endParaRPr lang="en-US" b="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00"/>
                        <a:t>神奈川県の同様なサービスでアプローチして獲得できる市場（</a:t>
                      </a:r>
                      <a:r>
                        <a:rPr kumimoji="1" lang="en-US" altLang="ja-JP" sz="1200"/>
                        <a:t>SOM</a:t>
                      </a:r>
                      <a:r>
                        <a:rPr kumimoji="1" lang="ja-JP" altLang="en-US" sz="1200"/>
                        <a:t>）は金属製品、鉄鋼・非鉄、プラスチック、繊維と考え、</a:t>
                      </a:r>
                      <a:r>
                        <a:rPr kumimoji="1" lang="en-US" altLang="ja-JP" sz="1200"/>
                        <a:t>57 </a:t>
                      </a:r>
                      <a:r>
                        <a:rPr lang="ja-JP" altLang="en-US" sz="1200"/>
                        <a:t>億円 </a:t>
                      </a:r>
                      <a:r>
                        <a:rPr lang="en-US" altLang="ja-JP" sz="1200"/>
                        <a:t>/ </a:t>
                      </a:r>
                      <a:r>
                        <a:rPr lang="ja-JP" altLang="en-US" sz="1200"/>
                        <a:t>年と試算した。</a:t>
                      </a:r>
                      <a:endParaRPr lang="en-US" altLang="ja-JP" sz="1200"/>
                    </a:p>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00"/>
                        <a:t>弊社では金属加工業向けに</a:t>
                      </a:r>
                      <a:r>
                        <a:rPr kumimoji="1" lang="en-US" altLang="ja-JP" sz="1200"/>
                        <a:t>AI</a:t>
                      </a:r>
                      <a:r>
                        <a:rPr kumimoji="1" lang="ja-JP" altLang="en-US" sz="1200"/>
                        <a:t>外観検査システムを製品化、販売・実績があり、また光沢品の浅いキズも検出できる優位技術から、プラスチック、繊維、鋳造品製造業から引き合いがあり、評価中であることから、市場獲得が期待できる</a:t>
                      </a:r>
                      <a:r>
                        <a:rPr lang="ja-JP" altLang="en-US" sz="1200"/>
                        <a:t>。</a:t>
                      </a:r>
                      <a:endParaRPr lang="en-US" b="0"/>
                    </a:p>
                  </a:txBody>
                  <a:tcPr/>
                </a:tc>
                <a:extLst>
                  <a:ext uri="{0D108BD9-81ED-4DB2-BD59-A6C34878D82A}">
                    <a16:rowId xmlns:a16="http://schemas.microsoft.com/office/drawing/2014/main" val="3932829997"/>
                  </a:ext>
                </a:extLst>
              </a:tr>
            </a:tbl>
          </a:graphicData>
        </a:graphic>
      </p:graphicFrame>
      <p:sp>
        <p:nvSpPr>
          <p:cNvPr id="3" name="スライド番号プレースホルダー 2">
            <a:extLst>
              <a:ext uri="{FF2B5EF4-FFF2-40B4-BE49-F238E27FC236}">
                <a16:creationId xmlns:a16="http://schemas.microsoft.com/office/drawing/2014/main" id="{F411AE6B-41F9-DCED-B4FF-3AB0D693C7E8}"/>
              </a:ext>
            </a:extLst>
          </p:cNvPr>
          <p:cNvSpPr>
            <a:spLocks noGrp="1"/>
          </p:cNvSpPr>
          <p:nvPr>
            <p:ph type="sldNum" sz="quarter" idx="12"/>
          </p:nvPr>
        </p:nvSpPr>
        <p:spPr/>
        <p:txBody>
          <a:bodyPr/>
          <a:lstStyle/>
          <a:p>
            <a:fld id="{00000000-1234-1234-1234-123412341234}" type="slidenum">
              <a:rPr lang="en-US" altLang="ja-JP" smtClean="0"/>
              <a:pPr/>
              <a:t>10</a:t>
            </a:fld>
            <a:endParaRPr lang="ja-JP" altLang="en-US"/>
          </a:p>
        </p:txBody>
      </p:sp>
      <p:sp>
        <p:nvSpPr>
          <p:cNvPr id="7" name="コンテンツ プレースホルダー 6">
            <a:extLst>
              <a:ext uri="{FF2B5EF4-FFF2-40B4-BE49-F238E27FC236}">
                <a16:creationId xmlns:a16="http://schemas.microsoft.com/office/drawing/2014/main" id="{185B2582-AF77-584F-711C-BAE877DF21D9}"/>
              </a:ext>
            </a:extLst>
          </p:cNvPr>
          <p:cNvSpPr>
            <a:spLocks noGrp="1"/>
          </p:cNvSpPr>
          <p:nvPr>
            <p:ph idx="13"/>
          </p:nvPr>
        </p:nvSpPr>
        <p:spPr>
          <a:xfrm>
            <a:off x="248355" y="958409"/>
            <a:ext cx="8647289" cy="609600"/>
          </a:xfrm>
        </p:spPr>
        <p:txBody>
          <a:bodyPr>
            <a:normAutofit/>
          </a:bodyPr>
          <a:lstStyle/>
          <a:p>
            <a:r>
              <a:rPr lang="ja-JP" altLang="en-US" sz="2000"/>
              <a:t>■機械・自動車などの工業製品の製造業の外観検査市場の獲得</a:t>
            </a:r>
            <a:endParaRPr lang="en-US" sz="2000"/>
          </a:p>
        </p:txBody>
      </p:sp>
      <p:sp>
        <p:nvSpPr>
          <p:cNvPr id="9" name="楕円 8">
            <a:extLst>
              <a:ext uri="{FF2B5EF4-FFF2-40B4-BE49-F238E27FC236}">
                <a16:creationId xmlns:a16="http://schemas.microsoft.com/office/drawing/2014/main" id="{794C170D-1331-52EF-9D48-49040A421334}"/>
              </a:ext>
            </a:extLst>
          </p:cNvPr>
          <p:cNvSpPr/>
          <p:nvPr/>
        </p:nvSpPr>
        <p:spPr>
          <a:xfrm>
            <a:off x="351387" y="2611452"/>
            <a:ext cx="2664000" cy="1799999"/>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b="1"/>
              <a:t>約</a:t>
            </a:r>
            <a:r>
              <a:rPr kumimoji="1" lang="en-US" altLang="ja-JP" sz="2800" b="1"/>
              <a:t>1250</a:t>
            </a:r>
            <a:r>
              <a:rPr kumimoji="1" lang="ja-JP" altLang="en-US" sz="1400" b="1"/>
              <a:t>億円</a:t>
            </a:r>
            <a:r>
              <a:rPr kumimoji="1" lang="en-US" altLang="ja-JP" sz="1400" b="1"/>
              <a:t>/</a:t>
            </a:r>
            <a:r>
              <a:rPr kumimoji="1" lang="ja-JP" altLang="en-US" sz="1400" b="1"/>
              <a:t>年</a:t>
            </a:r>
            <a:endParaRPr kumimoji="1" lang="en-US" altLang="ja-JP" b="1"/>
          </a:p>
          <a:p>
            <a:pPr algn="ctr"/>
            <a:r>
              <a:rPr lang="ja-JP" altLang="en-US" b="1"/>
              <a:t>（うち神奈川県</a:t>
            </a:r>
            <a:r>
              <a:rPr lang="en-US" altLang="ja-JP" b="1"/>
              <a:t>300</a:t>
            </a:r>
            <a:r>
              <a:rPr lang="ja-JP" altLang="en-US" b="1"/>
              <a:t>億円</a:t>
            </a:r>
            <a:r>
              <a:rPr lang="en-US" altLang="ja-JP" b="1"/>
              <a:t>/</a:t>
            </a:r>
            <a:r>
              <a:rPr lang="ja-JP" altLang="en-US" b="1"/>
              <a:t>年</a:t>
            </a:r>
            <a:r>
              <a:rPr lang="en-US" altLang="ja-JP" b="1"/>
              <a:t>)</a:t>
            </a:r>
            <a:endParaRPr kumimoji="1" lang="en-US" b="1"/>
          </a:p>
        </p:txBody>
      </p:sp>
      <p:sp>
        <p:nvSpPr>
          <p:cNvPr id="10" name="楕円 9">
            <a:extLst>
              <a:ext uri="{FF2B5EF4-FFF2-40B4-BE49-F238E27FC236}">
                <a16:creationId xmlns:a16="http://schemas.microsoft.com/office/drawing/2014/main" id="{000EA8B2-C07B-200C-388F-73C264BF5C2E}"/>
              </a:ext>
            </a:extLst>
          </p:cNvPr>
          <p:cNvSpPr/>
          <p:nvPr/>
        </p:nvSpPr>
        <p:spPr>
          <a:xfrm>
            <a:off x="3312000" y="2656451"/>
            <a:ext cx="2520000" cy="171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sz="1600" b="1"/>
              <a:t>約</a:t>
            </a:r>
            <a:r>
              <a:rPr lang="en-US" altLang="ja-JP" sz="2400" b="1"/>
              <a:t>900</a:t>
            </a:r>
            <a:r>
              <a:rPr kumimoji="1" lang="ja-JP" altLang="en-US" sz="1600" b="1"/>
              <a:t>億円</a:t>
            </a:r>
            <a:r>
              <a:rPr kumimoji="1" lang="en-US" altLang="ja-JP" sz="1600" b="1"/>
              <a:t>/</a:t>
            </a:r>
            <a:r>
              <a:rPr kumimoji="1" lang="ja-JP" altLang="en-US" sz="1600" b="1"/>
              <a:t>年</a:t>
            </a:r>
            <a:endParaRPr kumimoji="1" lang="en-US" altLang="ja-JP" sz="2000" b="1"/>
          </a:p>
          <a:p>
            <a:pPr algn="ctr"/>
            <a:r>
              <a:rPr lang="ja-JP" altLang="en-US" b="1"/>
              <a:t>（うち神奈川県</a:t>
            </a:r>
            <a:r>
              <a:rPr lang="en-US" altLang="ja-JP" b="1"/>
              <a:t>230</a:t>
            </a:r>
            <a:r>
              <a:rPr lang="ja-JP" altLang="en-US" b="1"/>
              <a:t>億円</a:t>
            </a:r>
            <a:r>
              <a:rPr lang="en-US" altLang="ja-JP" b="1"/>
              <a:t>/</a:t>
            </a:r>
            <a:r>
              <a:rPr lang="ja-JP" altLang="en-US" b="1"/>
              <a:t>年</a:t>
            </a:r>
            <a:r>
              <a:rPr lang="en-US" altLang="ja-JP" b="1"/>
              <a:t>)</a:t>
            </a:r>
            <a:endParaRPr kumimoji="1" lang="en-US" b="1"/>
          </a:p>
        </p:txBody>
      </p:sp>
      <p:sp>
        <p:nvSpPr>
          <p:cNvPr id="11" name="楕円 10">
            <a:extLst>
              <a:ext uri="{FF2B5EF4-FFF2-40B4-BE49-F238E27FC236}">
                <a16:creationId xmlns:a16="http://schemas.microsoft.com/office/drawing/2014/main" id="{07B525FF-41E3-4CE9-9D6C-0B629F6DB61E}"/>
              </a:ext>
            </a:extLst>
          </p:cNvPr>
          <p:cNvSpPr/>
          <p:nvPr/>
        </p:nvSpPr>
        <p:spPr>
          <a:xfrm>
            <a:off x="6291575" y="2745868"/>
            <a:ext cx="2409080" cy="15311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t>約</a:t>
            </a:r>
            <a:r>
              <a:rPr lang="en-US" altLang="ja-JP" sz="2000" b="1"/>
              <a:t>450</a:t>
            </a:r>
            <a:r>
              <a:rPr kumimoji="1" lang="ja-JP" altLang="en-US" sz="1600" b="1"/>
              <a:t>億円</a:t>
            </a:r>
            <a:r>
              <a:rPr lang="en-US" altLang="ja-JP" sz="1600" b="1"/>
              <a:t>/</a:t>
            </a:r>
            <a:r>
              <a:rPr lang="ja-JP" altLang="en-US" sz="1600" b="1"/>
              <a:t>年</a:t>
            </a:r>
            <a:endParaRPr kumimoji="1" lang="en-US" altLang="ja-JP" sz="2000" b="1"/>
          </a:p>
          <a:p>
            <a:pPr algn="ctr"/>
            <a:r>
              <a:rPr lang="ja-JP" altLang="en-US" b="1"/>
              <a:t>（うち神奈川県</a:t>
            </a:r>
            <a:r>
              <a:rPr lang="en-US" altLang="ja-JP" b="1"/>
              <a:t>57</a:t>
            </a:r>
            <a:r>
              <a:rPr lang="ja-JP" altLang="en-US" b="1"/>
              <a:t>億円</a:t>
            </a:r>
            <a:r>
              <a:rPr lang="en-US" altLang="ja-JP" b="1"/>
              <a:t>)</a:t>
            </a:r>
            <a:endParaRPr kumimoji="1" lang="en-US" b="1"/>
          </a:p>
        </p:txBody>
      </p:sp>
      <p:sp>
        <p:nvSpPr>
          <p:cNvPr id="5" name="テキスト ボックス 4">
            <a:extLst>
              <a:ext uri="{FF2B5EF4-FFF2-40B4-BE49-F238E27FC236}">
                <a16:creationId xmlns:a16="http://schemas.microsoft.com/office/drawing/2014/main" id="{0F95C768-4B72-41CC-2B32-7669B5BF71E2}"/>
              </a:ext>
            </a:extLst>
          </p:cNvPr>
          <p:cNvSpPr txBox="1"/>
          <p:nvPr/>
        </p:nvSpPr>
        <p:spPr>
          <a:xfrm>
            <a:off x="5294489" y="6368063"/>
            <a:ext cx="3674021" cy="261610"/>
          </a:xfrm>
          <a:prstGeom prst="rect">
            <a:avLst/>
          </a:prstGeom>
          <a:noFill/>
        </p:spPr>
        <p:txBody>
          <a:bodyPr wrap="square">
            <a:spAutoFit/>
          </a:bodyPr>
          <a:lstStyle/>
          <a:p>
            <a:pPr algn="l"/>
            <a:r>
              <a:rPr lang="ja-JP" altLang="en-US" sz="1100"/>
              <a:t>市場全体の規模は、</a:t>
            </a:r>
            <a:r>
              <a:rPr lang="en-US" altLang="ja-JP" sz="1100"/>
              <a:t>IP</a:t>
            </a:r>
            <a:r>
              <a:rPr lang="ja-JP" altLang="en-US" sz="1100"/>
              <a:t>ランドスケープ支援事業による調査結果</a:t>
            </a:r>
            <a:endParaRPr lang="en-US" altLang="ja-JP" sz="1100"/>
          </a:p>
        </p:txBody>
      </p:sp>
    </p:spTree>
    <p:extLst>
      <p:ext uri="{BB962C8B-B14F-4D97-AF65-F5344CB8AC3E}">
        <p14:creationId xmlns:p14="http://schemas.microsoft.com/office/powerpoint/2010/main" val="21448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四角形: 角を丸くする 106">
            <a:extLst>
              <a:ext uri="{FF2B5EF4-FFF2-40B4-BE49-F238E27FC236}">
                <a16:creationId xmlns:a16="http://schemas.microsoft.com/office/drawing/2014/main" id="{F2A915DD-5D70-2AF2-74C8-56823D3AC75C}"/>
              </a:ext>
            </a:extLst>
          </p:cNvPr>
          <p:cNvSpPr/>
          <p:nvPr/>
        </p:nvSpPr>
        <p:spPr>
          <a:xfrm>
            <a:off x="3115800" y="2101921"/>
            <a:ext cx="2890624" cy="4198518"/>
          </a:xfrm>
          <a:prstGeom prst="roundRect">
            <a:avLst>
              <a:gd name="adj" fmla="val 1651"/>
            </a:avLst>
          </a:prstGeom>
          <a:solidFill>
            <a:srgbClr val="53565A">
              <a:lumMod val="20000"/>
              <a:lumOff val="80000"/>
            </a:srgbClr>
          </a:solidFill>
          <a:ln w="25400" cap="flat" cmpd="sng" algn="ctr">
            <a:noFill/>
            <a:prstDash val="solid"/>
          </a:ln>
          <a:effectLst/>
        </p:spPr>
        <p:txBody>
          <a:bodyPr rtlCol="0" anchor="t"/>
          <a:lstStyle/>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1200" b="1" kern="0">
                <a:solidFill>
                  <a:prstClr val="black"/>
                </a:solidFill>
                <a:latin typeface="Calibri" panose="020F0502020204030204" pitchFamily="34" charset="0"/>
                <a:ea typeface="Meiryo UI" panose="020B0604030504040204" pitchFamily="50" charset="-128"/>
              </a:rPr>
              <a:t>プロジェクト</a:t>
            </a:r>
            <a:r>
              <a:rPr kumimoji="0" lang="ja-JP" altLang="en-US"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支援担当</a:t>
            </a:r>
            <a:endParaRPr kumimoji="0" lang="en-US" altLang="ja-JP"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p:txBody>
      </p:sp>
      <p:sp>
        <p:nvSpPr>
          <p:cNvPr id="56" name="四角形: 角を丸くする 55">
            <a:extLst>
              <a:ext uri="{FF2B5EF4-FFF2-40B4-BE49-F238E27FC236}">
                <a16:creationId xmlns:a16="http://schemas.microsoft.com/office/drawing/2014/main" id="{3DFCD265-98CE-75B6-2B61-21DE8781C58F}"/>
              </a:ext>
            </a:extLst>
          </p:cNvPr>
          <p:cNvSpPr/>
          <p:nvPr/>
        </p:nvSpPr>
        <p:spPr>
          <a:xfrm>
            <a:off x="117661" y="2108159"/>
            <a:ext cx="2880000" cy="1350514"/>
          </a:xfrm>
          <a:prstGeom prst="roundRect">
            <a:avLst>
              <a:gd name="adj" fmla="val 4737"/>
            </a:avLst>
          </a:prstGeom>
          <a:solidFill>
            <a:srgbClr val="53565A">
              <a:lumMod val="20000"/>
              <a:lumOff val="80000"/>
            </a:srgbClr>
          </a:solidFill>
          <a:ln w="25400" cap="flat" cmpd="sng" algn="ctr">
            <a:noFill/>
            <a:prstDash val="solid"/>
          </a:ln>
          <a:effectLst/>
        </p:spPr>
        <p:txBody>
          <a:bodyPr rtlCol="0" anchor="t"/>
          <a:lstStyle/>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開発担当</a:t>
            </a:r>
            <a:endParaRPr kumimoji="0" lang="en-US" altLang="ja-JP"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a:p>
            <a:pPr marL="0" marR="0" lvl="0" indent="0" defTabSz="914400" eaLnBrk="1" fontAlgn="base" latinLnBrk="0" hangingPunct="1">
              <a:lnSpc>
                <a:spcPct val="130000"/>
              </a:lnSpc>
              <a:spcBef>
                <a:spcPct val="0"/>
              </a:spcBef>
              <a:spcAft>
                <a:spcPts val="488"/>
              </a:spcAft>
              <a:buClrTx/>
              <a:buSzTx/>
              <a:buFontTx/>
              <a:buNone/>
              <a:tabLst/>
              <a:defRPr/>
            </a:pPr>
            <a:br>
              <a:rPr kumimoji="0" lang="en-US" altLang="ja-JP" sz="900" kern="0">
                <a:solidFill>
                  <a:prstClr val="black"/>
                </a:solidFill>
                <a:latin typeface="Calibri" panose="020F0502020204030204" pitchFamily="34" charset="0"/>
                <a:ea typeface="Meiryo UI" panose="020B0604030504040204" pitchFamily="50" charset="-128"/>
              </a:rPr>
            </a:br>
            <a:endParaRPr kumimoji="0" lang="en-US" altLang="ja-JP" sz="900"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a:p>
            <a:pPr marL="0" marR="0" lvl="0" indent="0" defTabSz="914400" eaLnBrk="1" fontAlgn="base" latinLnBrk="0" hangingPunct="1">
              <a:lnSpc>
                <a:spcPct val="130000"/>
              </a:lnSpc>
              <a:spcBef>
                <a:spcPct val="0"/>
              </a:spcBef>
              <a:spcAft>
                <a:spcPts val="488"/>
              </a:spcAft>
              <a:buClrTx/>
              <a:buSzTx/>
              <a:buFontTx/>
              <a:buNone/>
              <a:tabLst/>
              <a:defRPr/>
            </a:pPr>
            <a:endParaRPr kumimoji="0" lang="en-US" altLang="ja-JP" sz="900"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p:txBody>
      </p:sp>
      <p:sp>
        <p:nvSpPr>
          <p:cNvPr id="11" name="四角形: 角を丸くする 10">
            <a:extLst>
              <a:ext uri="{FF2B5EF4-FFF2-40B4-BE49-F238E27FC236}">
                <a16:creationId xmlns:a16="http://schemas.microsoft.com/office/drawing/2014/main" id="{AF9499DF-D7E4-90B7-0239-A7F203EFF7FF}"/>
              </a:ext>
            </a:extLst>
          </p:cNvPr>
          <p:cNvSpPr/>
          <p:nvPr/>
        </p:nvSpPr>
        <p:spPr>
          <a:xfrm>
            <a:off x="6121630" y="2101921"/>
            <a:ext cx="2890624" cy="4198518"/>
          </a:xfrm>
          <a:prstGeom prst="roundRect">
            <a:avLst>
              <a:gd name="adj" fmla="val 1265"/>
            </a:avLst>
          </a:prstGeom>
          <a:solidFill>
            <a:srgbClr val="53565A">
              <a:lumMod val="20000"/>
              <a:lumOff val="80000"/>
            </a:srgbClr>
          </a:solidFill>
          <a:ln w="25400" cap="flat" cmpd="sng" algn="ctr">
            <a:noFill/>
            <a:prstDash val="solid"/>
          </a:ln>
          <a:effectLst/>
        </p:spPr>
        <p:txBody>
          <a:bodyPr rtlCol="0" anchor="t"/>
          <a:lstStyle/>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実証実験担当</a:t>
            </a:r>
            <a:endParaRPr kumimoji="0" lang="en-US" altLang="ja-JP"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p:txBody>
      </p:sp>
      <p:sp>
        <p:nvSpPr>
          <p:cNvPr id="4" name="日付プレースホルダー 3">
            <a:extLst>
              <a:ext uri="{FF2B5EF4-FFF2-40B4-BE49-F238E27FC236}">
                <a16:creationId xmlns:a16="http://schemas.microsoft.com/office/drawing/2014/main" id="{32114034-34DE-4C37-9D56-442F2082EDD6}"/>
              </a:ext>
            </a:extLst>
          </p:cNvPr>
          <p:cNvSpPr>
            <a:spLocks noGrp="1"/>
          </p:cNvSpPr>
          <p:nvPr>
            <p:ph type="dt" sz="half" idx="10"/>
          </p:nvPr>
        </p:nvSpPr>
        <p:spPr/>
        <p:txBody>
          <a:bodyPr/>
          <a:lstStyle/>
          <a:p>
            <a:fld id="{A993AFDE-A5C0-4B20-9CEF-66F8A23EDB54}" type="datetime1">
              <a:rPr kumimoji="1" lang="ja-JP" altLang="en-US" smtClean="0"/>
              <a:t>2024/1/19</a:t>
            </a:fld>
            <a:endParaRPr kumimoji="1" lang="ja-JP" altLang="en-US"/>
          </a:p>
        </p:txBody>
      </p:sp>
      <p:sp>
        <p:nvSpPr>
          <p:cNvPr id="6" name="スライド番号プレースホルダー 5">
            <a:extLst>
              <a:ext uri="{FF2B5EF4-FFF2-40B4-BE49-F238E27FC236}">
                <a16:creationId xmlns:a16="http://schemas.microsoft.com/office/drawing/2014/main" id="{F6BABA29-9FE7-4864-9FEB-B5D2C886D8AF}"/>
              </a:ext>
            </a:extLst>
          </p:cNvPr>
          <p:cNvSpPr>
            <a:spLocks noGrp="1"/>
          </p:cNvSpPr>
          <p:nvPr>
            <p:ph type="sldNum" sz="quarter" idx="12"/>
          </p:nvPr>
        </p:nvSpPr>
        <p:spPr/>
        <p:txBody>
          <a:bodyPr/>
          <a:lstStyle/>
          <a:p>
            <a:fld id="{E1B69578-5199-4F05-9954-8600AE72CAEA}" type="slidenum">
              <a:rPr kumimoji="1" lang="ja-JP" altLang="en-US" smtClean="0"/>
              <a:pPr/>
              <a:t>11</a:t>
            </a:fld>
            <a:endParaRPr kumimoji="1" lang="ja-JP" altLang="en-US"/>
          </a:p>
        </p:txBody>
      </p:sp>
      <p:sp>
        <p:nvSpPr>
          <p:cNvPr id="5" name="タイトル 4">
            <a:extLst>
              <a:ext uri="{FF2B5EF4-FFF2-40B4-BE49-F238E27FC236}">
                <a16:creationId xmlns:a16="http://schemas.microsoft.com/office/drawing/2014/main" id="{C4A67F2C-265E-C035-5402-C15D2F048360}"/>
              </a:ext>
            </a:extLst>
          </p:cNvPr>
          <p:cNvSpPr>
            <a:spLocks noGrp="1"/>
          </p:cNvSpPr>
          <p:nvPr>
            <p:ph type="title"/>
          </p:nvPr>
        </p:nvSpPr>
        <p:spPr/>
        <p:txBody>
          <a:bodyPr>
            <a:normAutofit/>
          </a:bodyPr>
          <a:lstStyle/>
          <a:p>
            <a:r>
              <a:rPr lang="ja-JP" altLang="en-US" sz="2800"/>
              <a:t>プロジェクトの実施体制</a:t>
            </a:r>
          </a:p>
        </p:txBody>
      </p:sp>
      <p:sp>
        <p:nvSpPr>
          <p:cNvPr id="53" name="四角形: 角を丸くする 52">
            <a:extLst>
              <a:ext uri="{FF2B5EF4-FFF2-40B4-BE49-F238E27FC236}">
                <a16:creationId xmlns:a16="http://schemas.microsoft.com/office/drawing/2014/main" id="{52BAE43B-FE85-C514-BB84-5F473C16EECD}"/>
              </a:ext>
            </a:extLst>
          </p:cNvPr>
          <p:cNvSpPr/>
          <p:nvPr/>
        </p:nvSpPr>
        <p:spPr>
          <a:xfrm>
            <a:off x="666194" y="1170007"/>
            <a:ext cx="5422778" cy="819089"/>
          </a:xfrm>
          <a:prstGeom prst="roundRect">
            <a:avLst>
              <a:gd name="adj" fmla="val 7686"/>
            </a:avLst>
          </a:prstGeom>
          <a:solidFill>
            <a:sysClr val="window" lastClr="FFFFFF">
              <a:lumMod val="95000"/>
            </a:sysClr>
          </a:solidFill>
          <a:ln w="25400" cap="flat" cmpd="sng" algn="ctr">
            <a:noFill/>
            <a:prstDash val="solid"/>
          </a:ln>
          <a:effectLst/>
        </p:spPr>
        <p:txBody>
          <a:bodyPr rtlCol="0" anchor="ctr"/>
          <a:lstStyle/>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1138"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マネジメントレイヤ</a:t>
            </a:r>
            <a:endParaRPr kumimoji="0" lang="en-US" altLang="ja-JP" sz="1138"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813"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プロジェクト責任者として、ステアリングコミッティや</a:t>
            </a:r>
            <a:br>
              <a:rPr kumimoji="0" lang="en-US" altLang="ja-JP" sz="813"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br>
            <a:r>
              <a:rPr kumimoji="0" lang="ja-JP" altLang="en-US" sz="813"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方式、方針合意等の重要な会議へ参加します</a:t>
            </a:r>
            <a:endParaRPr kumimoji="0" lang="ja-JP" altLang="en-US" sz="894"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p:txBody>
      </p:sp>
      <p:graphicFrame>
        <p:nvGraphicFramePr>
          <p:cNvPr id="54" name="表 4">
            <a:extLst>
              <a:ext uri="{FF2B5EF4-FFF2-40B4-BE49-F238E27FC236}">
                <a16:creationId xmlns:a16="http://schemas.microsoft.com/office/drawing/2014/main" id="{1EB2D1B8-B198-E794-2D96-622329828275}"/>
              </a:ext>
            </a:extLst>
          </p:cNvPr>
          <p:cNvGraphicFramePr>
            <a:graphicFrameLocks noGrp="1"/>
          </p:cNvGraphicFramePr>
          <p:nvPr/>
        </p:nvGraphicFramePr>
        <p:xfrm>
          <a:off x="4580858" y="1241934"/>
          <a:ext cx="1345650" cy="686523"/>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ja-JP" altLang="en-US" sz="800" b="0" baseline="0">
                          <a:solidFill>
                            <a:schemeClr val="bg1"/>
                          </a:solidFill>
                          <a:latin typeface="Meiryo UI" panose="020B0604030504040204" pitchFamily="50" charset="-128"/>
                          <a:ea typeface="Meiryo UI" panose="020B0604030504040204" pitchFamily="50" charset="-128"/>
                        </a:rPr>
                        <a:t>案件責任者</a:t>
                      </a:r>
                    </a:p>
                  </a:txBody>
                  <a:tcPr marL="74295" marR="74295" marT="37148" marB="37148" anchor="ctr">
                    <a:lnL w="12700" cap="flat" cmpd="sng" algn="ctr">
                      <a:solidFill>
                        <a:srgbClr val="53565A"/>
                      </a:solidFill>
                      <a:prstDash val="solid"/>
                      <a:round/>
                      <a:headEnd type="none" w="med" len="med"/>
                      <a:tailEnd type="none" w="med" len="med"/>
                    </a:lnL>
                    <a:lnR w="12700" cap="flat" cmpd="sng" algn="ctr">
                      <a:solidFill>
                        <a:srgbClr val="53565A"/>
                      </a:solidFill>
                      <a:prstDash val="solid"/>
                      <a:round/>
                      <a:headEnd type="none" w="med" len="med"/>
                      <a:tailEnd type="none" w="med" len="med"/>
                    </a:lnR>
                    <a:lnT w="12700" cap="flat" cmpd="sng" algn="ctr">
                      <a:solidFill>
                        <a:srgbClr val="53565A"/>
                      </a:solidFill>
                      <a:prstDash val="solid"/>
                      <a:round/>
                      <a:headEnd type="none" w="med" len="med"/>
                      <a:tailEnd type="none" w="med" len="med"/>
                    </a:lnT>
                    <a:lnB w="1270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solidFill>
                      <a:srgbClr val="53565A"/>
                    </a:solidFill>
                  </a:tcPr>
                </a:tc>
                <a:extLst>
                  <a:ext uri="{0D108BD9-81ED-4DB2-BD59-A6C34878D82A}">
                    <a16:rowId xmlns:a16="http://schemas.microsoft.com/office/drawing/2014/main" val="3555805539"/>
                  </a:ext>
                </a:extLst>
              </a:tr>
              <a:tr h="343047">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en-US" altLang="ja-JP" sz="700">
                          <a:solidFill>
                            <a:schemeClr val="tx1"/>
                          </a:solidFill>
                        </a:rPr>
                        <a:t>TOMOMI RESEARCH </a:t>
                      </a:r>
                    </a:p>
                    <a:p>
                      <a:pPr algn="ctr">
                        <a:lnSpc>
                          <a:spcPct val="110000"/>
                        </a:lnSpc>
                        <a:spcAft>
                          <a:spcPts val="100"/>
                        </a:spcAft>
                      </a:pPr>
                      <a:r>
                        <a:rPr kumimoji="1" lang="ja-JP" altLang="en-US" sz="700">
                          <a:solidFill>
                            <a:schemeClr val="tx1"/>
                          </a:solidFill>
                        </a:rPr>
                        <a:t>代表取締役社長</a:t>
                      </a:r>
                      <a:endParaRPr kumimoji="1" lang="en-US" altLang="ja-JP" sz="700">
                        <a:solidFill>
                          <a:schemeClr val="tx1"/>
                        </a:solidFill>
                      </a:endParaRPr>
                    </a:p>
                    <a:p>
                      <a:pPr algn="ctr">
                        <a:lnSpc>
                          <a:spcPct val="110000"/>
                        </a:lnSpc>
                        <a:spcAft>
                          <a:spcPts val="100"/>
                        </a:spcAft>
                      </a:pPr>
                      <a:r>
                        <a:rPr kumimoji="1" lang="ja-JP" altLang="en-US" sz="1000">
                          <a:solidFill>
                            <a:schemeClr val="tx1"/>
                          </a:solidFill>
                        </a:rPr>
                        <a:t>佐藤　友美</a:t>
                      </a:r>
                    </a:p>
                  </a:txBody>
                  <a:tcPr marL="74295" marR="74295" marT="37148" marB="37148" anchor="ctr">
                    <a:lnL w="12700" cap="flat" cmpd="sng" algn="ctr">
                      <a:solidFill>
                        <a:srgbClr val="53565A"/>
                      </a:solidFill>
                      <a:prstDash val="solid"/>
                      <a:round/>
                      <a:headEnd type="none" w="med" len="med"/>
                      <a:tailEnd type="none" w="med" len="med"/>
                    </a:lnL>
                    <a:lnR w="12700" cap="flat" cmpd="sng" algn="ctr">
                      <a:solidFill>
                        <a:srgbClr val="53565A"/>
                      </a:solidFill>
                      <a:prstDash val="solid"/>
                      <a:round/>
                      <a:headEnd type="none" w="med" len="med"/>
                      <a:tailEnd type="none" w="med" len="med"/>
                    </a:lnR>
                    <a:lnT w="12700" cap="flat" cmpd="sng" algn="ctr">
                      <a:solidFill>
                        <a:srgbClr val="53565A"/>
                      </a:solidFill>
                      <a:prstDash val="solid"/>
                      <a:round/>
                      <a:headEnd type="none" w="med" len="med"/>
                      <a:tailEnd type="none" w="med" len="med"/>
                    </a:lnT>
                    <a:lnB w="1270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pSp>
        <p:nvGrpSpPr>
          <p:cNvPr id="139" name="グループ化 138">
            <a:extLst>
              <a:ext uri="{FF2B5EF4-FFF2-40B4-BE49-F238E27FC236}">
                <a16:creationId xmlns:a16="http://schemas.microsoft.com/office/drawing/2014/main" id="{3584AF7B-6DE1-1B92-5441-07AC5B1706FF}"/>
              </a:ext>
            </a:extLst>
          </p:cNvPr>
          <p:cNvGrpSpPr/>
          <p:nvPr/>
        </p:nvGrpSpPr>
        <p:grpSpPr>
          <a:xfrm>
            <a:off x="6277618" y="1002071"/>
            <a:ext cx="2837317" cy="714242"/>
            <a:chOff x="6191236" y="768930"/>
            <a:chExt cx="2837317" cy="714242"/>
          </a:xfrm>
        </p:grpSpPr>
        <p:sp>
          <p:nvSpPr>
            <p:cNvPr id="92" name="正方形/長方形 91">
              <a:extLst>
                <a:ext uri="{FF2B5EF4-FFF2-40B4-BE49-F238E27FC236}">
                  <a16:creationId xmlns:a16="http://schemas.microsoft.com/office/drawing/2014/main" id="{6CEFA324-D3DC-BA1C-B99E-3BAFE5E8DD7A}"/>
                </a:ext>
              </a:extLst>
            </p:cNvPr>
            <p:cNvSpPr/>
            <p:nvPr/>
          </p:nvSpPr>
          <p:spPr>
            <a:xfrm>
              <a:off x="6191236" y="768930"/>
              <a:ext cx="2837317" cy="714242"/>
            </a:xfrm>
            <a:prstGeom prst="rect">
              <a:avLst/>
            </a:prstGeom>
            <a:solidFill>
              <a:sysClr val="window" lastClr="FFFFFF"/>
            </a:solidFill>
            <a:ln w="25400" cap="flat" cmpd="sng" algn="ctr">
              <a:solidFill>
                <a:sysClr val="window" lastClr="FFFFFF">
                  <a:lumMod val="50000"/>
                </a:sysClr>
              </a:solidFill>
              <a:prstDash val="solid"/>
            </a:ln>
            <a:effectLst/>
          </p:spPr>
          <p:txBody>
            <a:bodyPr rtlCol="0" anchor="t"/>
            <a:lstStyle/>
            <a:p>
              <a:pPr marL="0" marR="0" lvl="0" indent="0" algn="ctr" defTabSz="914400" eaLnBrk="1" fontAlgn="base" latinLnBrk="0" hangingPunct="1">
                <a:lnSpc>
                  <a:spcPct val="130000"/>
                </a:lnSpc>
                <a:spcBef>
                  <a:spcPct val="0"/>
                </a:spcBef>
                <a:spcAft>
                  <a:spcPts val="488"/>
                </a:spcAft>
                <a:buClrTx/>
                <a:buSzTx/>
                <a:buFontTx/>
                <a:buNone/>
                <a:tabLst/>
                <a:defRPr/>
              </a:pPr>
              <a:r>
                <a:rPr kumimoji="0" lang="ja-JP" altLang="en-US" sz="731"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＜凡例＞</a:t>
              </a:r>
            </a:p>
          </p:txBody>
        </p:sp>
        <p:sp>
          <p:nvSpPr>
            <p:cNvPr id="93" name="正方形/長方形 92">
              <a:extLst>
                <a:ext uri="{FF2B5EF4-FFF2-40B4-BE49-F238E27FC236}">
                  <a16:creationId xmlns:a16="http://schemas.microsoft.com/office/drawing/2014/main" id="{C58D2903-25D3-477D-F2D8-9C0827334723}"/>
                </a:ext>
              </a:extLst>
            </p:cNvPr>
            <p:cNvSpPr/>
            <p:nvPr/>
          </p:nvSpPr>
          <p:spPr>
            <a:xfrm>
              <a:off x="6415455" y="983444"/>
              <a:ext cx="71708" cy="70832"/>
            </a:xfrm>
            <a:prstGeom prst="rect">
              <a:avLst/>
            </a:prstGeom>
            <a:solidFill>
              <a:sysClr val="window" lastClr="FFFFFF"/>
            </a:solidFill>
            <a:ln w="38100" cap="flat" cmpd="sng" algn="ctr">
              <a:solidFill>
                <a:srgbClr val="53565A"/>
              </a:solidFill>
              <a:prstDash val="solid"/>
            </a:ln>
            <a:effectLst/>
          </p:spPr>
          <p:txBody>
            <a:bodyPr wrap="none" rtlCol="0" anchor="ctr"/>
            <a:lstStyle/>
            <a:p>
              <a:pPr marL="147042" marR="0" lvl="0" indent="0" defTabSz="914400" eaLnBrk="1" fontAlgn="base" latinLnBrk="0" hangingPunct="1">
                <a:lnSpc>
                  <a:spcPct val="130000"/>
                </a:lnSpc>
                <a:spcBef>
                  <a:spcPct val="0"/>
                </a:spcBef>
                <a:spcAft>
                  <a:spcPts val="488"/>
                </a:spcAft>
                <a:buClrTx/>
                <a:buSzTx/>
                <a:buFontTx/>
                <a:buNone/>
                <a:tabLst/>
                <a:defRPr/>
              </a:pPr>
              <a:r>
                <a:rPr kumimoji="0" lang="ja-JP" altLang="en-US" sz="731"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案件責任者：ステコミや意思決定の会議へ出席、最終判断</a:t>
              </a:r>
            </a:p>
          </p:txBody>
        </p:sp>
        <p:sp>
          <p:nvSpPr>
            <p:cNvPr id="94" name="正方形/長方形 93">
              <a:extLst>
                <a:ext uri="{FF2B5EF4-FFF2-40B4-BE49-F238E27FC236}">
                  <a16:creationId xmlns:a16="http://schemas.microsoft.com/office/drawing/2014/main" id="{181F401F-2328-1866-73FB-AFD18D825A2B}"/>
                </a:ext>
              </a:extLst>
            </p:cNvPr>
            <p:cNvSpPr/>
            <p:nvPr/>
          </p:nvSpPr>
          <p:spPr>
            <a:xfrm>
              <a:off x="6418720" y="1145675"/>
              <a:ext cx="71708" cy="70832"/>
            </a:xfrm>
            <a:prstGeom prst="rect">
              <a:avLst/>
            </a:prstGeom>
            <a:solidFill>
              <a:sysClr val="window" lastClr="FFFFFF"/>
            </a:solidFill>
            <a:ln w="38100" cap="flat" cmpd="sng" algn="ctr">
              <a:solidFill>
                <a:srgbClr val="86BC25"/>
              </a:solidFill>
              <a:prstDash val="solid"/>
            </a:ln>
            <a:effectLst/>
          </p:spPr>
          <p:txBody>
            <a:bodyPr wrap="none" rtlCol="0" anchor="ctr"/>
            <a:lstStyle/>
            <a:p>
              <a:pPr marL="147042" marR="0" lvl="0" indent="0" defTabSz="914400" eaLnBrk="1" fontAlgn="base" latinLnBrk="0" hangingPunct="1">
                <a:lnSpc>
                  <a:spcPct val="130000"/>
                </a:lnSpc>
                <a:spcBef>
                  <a:spcPct val="0"/>
                </a:spcBef>
                <a:spcAft>
                  <a:spcPts val="488"/>
                </a:spcAft>
                <a:buClrTx/>
                <a:buSzTx/>
                <a:buFontTx/>
                <a:buNone/>
                <a:tabLst/>
                <a:defRPr/>
              </a:pPr>
              <a:r>
                <a:rPr kumimoji="0" lang="ja-JP" altLang="en-US" sz="731"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プロジェクトリーダ：定例／アクション会議へ出席、推進</a:t>
              </a:r>
            </a:p>
          </p:txBody>
        </p:sp>
        <p:sp>
          <p:nvSpPr>
            <p:cNvPr id="95" name="正方形/長方形 94">
              <a:extLst>
                <a:ext uri="{FF2B5EF4-FFF2-40B4-BE49-F238E27FC236}">
                  <a16:creationId xmlns:a16="http://schemas.microsoft.com/office/drawing/2014/main" id="{A829D963-AA7C-A768-663B-4C3E32D0AD19}"/>
                </a:ext>
              </a:extLst>
            </p:cNvPr>
            <p:cNvSpPr/>
            <p:nvPr/>
          </p:nvSpPr>
          <p:spPr>
            <a:xfrm>
              <a:off x="6418720" y="1302452"/>
              <a:ext cx="71708" cy="70832"/>
            </a:xfrm>
            <a:prstGeom prst="rect">
              <a:avLst/>
            </a:prstGeom>
            <a:solidFill>
              <a:sysClr val="window" lastClr="FFFFFF"/>
            </a:solidFill>
            <a:ln w="38100" cap="flat" cmpd="sng" algn="ctr">
              <a:solidFill>
                <a:sysClr val="window" lastClr="FFFFFF">
                  <a:lumMod val="50000"/>
                </a:sysClr>
              </a:solidFill>
              <a:prstDash val="solid"/>
            </a:ln>
            <a:effectLst/>
          </p:spPr>
          <p:txBody>
            <a:bodyPr wrap="none" rtlCol="0" anchor="ctr"/>
            <a:lstStyle/>
            <a:p>
              <a:pPr marL="147042" marR="0" lvl="0" indent="0" defTabSz="914400" eaLnBrk="1" fontAlgn="base" latinLnBrk="0" hangingPunct="1">
                <a:lnSpc>
                  <a:spcPct val="130000"/>
                </a:lnSpc>
                <a:spcBef>
                  <a:spcPct val="0"/>
                </a:spcBef>
                <a:spcAft>
                  <a:spcPts val="488"/>
                </a:spcAft>
                <a:buClrTx/>
                <a:buSzTx/>
                <a:buFontTx/>
                <a:buNone/>
                <a:tabLst/>
                <a:defRPr/>
              </a:pPr>
              <a:r>
                <a:rPr kumimoji="0" lang="ja-JP" altLang="en-US" sz="731" b="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プロジェクトメンバー：必要に応じてアドホックに参加</a:t>
              </a:r>
            </a:p>
          </p:txBody>
        </p:sp>
      </p:grpSp>
      <p:sp>
        <p:nvSpPr>
          <p:cNvPr id="108" name="四角形: 角を丸くする 107">
            <a:extLst>
              <a:ext uri="{FF2B5EF4-FFF2-40B4-BE49-F238E27FC236}">
                <a16:creationId xmlns:a16="http://schemas.microsoft.com/office/drawing/2014/main" id="{0423944D-F23B-0E3B-828B-B35D258B44D3}"/>
              </a:ext>
            </a:extLst>
          </p:cNvPr>
          <p:cNvSpPr/>
          <p:nvPr/>
        </p:nvSpPr>
        <p:spPr>
          <a:xfrm>
            <a:off x="117661" y="3530190"/>
            <a:ext cx="2868847" cy="680003"/>
          </a:xfrm>
          <a:prstGeom prst="roundRect">
            <a:avLst>
              <a:gd name="adj" fmla="val 4737"/>
            </a:avLst>
          </a:prstGeom>
          <a:noFill/>
          <a:ln w="25400" cap="flat" cmpd="sng" algn="ctr">
            <a:solidFill>
              <a:srgbClr val="7F7F7F"/>
            </a:solidFill>
            <a:prstDash val="solid"/>
          </a:ln>
          <a:effectLst/>
        </p:spPr>
        <p:txBody>
          <a:bodyPr rtlCol="0" anchor="t"/>
          <a:lstStyle/>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90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クラウド構築担当</a:t>
            </a:r>
            <a:endParaRPr kumimoji="0" lang="en-US" altLang="ja-JP" sz="900"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p:txBody>
      </p:sp>
      <p:graphicFrame>
        <p:nvGraphicFramePr>
          <p:cNvPr id="109" name="表 4">
            <a:extLst>
              <a:ext uri="{FF2B5EF4-FFF2-40B4-BE49-F238E27FC236}">
                <a16:creationId xmlns:a16="http://schemas.microsoft.com/office/drawing/2014/main" id="{9270580F-4370-65FB-95A2-AD1DAB0AEF87}"/>
              </a:ext>
            </a:extLst>
          </p:cNvPr>
          <p:cNvGraphicFramePr>
            <a:graphicFrameLocks noGrp="1"/>
          </p:cNvGraphicFramePr>
          <p:nvPr>
            <p:extLst>
              <p:ext uri="{D42A27DB-BD31-4B8C-83A1-F6EECF244321}">
                <p14:modId xmlns:p14="http://schemas.microsoft.com/office/powerpoint/2010/main" val="2547161582"/>
              </p:ext>
            </p:extLst>
          </p:nvPr>
        </p:nvGraphicFramePr>
        <p:xfrm>
          <a:off x="1604238" y="3631020"/>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開発責任者兼</a:t>
                      </a:r>
                      <a:r>
                        <a:rPr kumimoji="1" lang="en-US" altLang="ja-JP" sz="800" b="0" baseline="0">
                          <a:solidFill>
                            <a:schemeClr val="bg1"/>
                          </a:solidFill>
                          <a:latin typeface="Meiryo UI" panose="020B0604030504040204" pitchFamily="50" charset="-128"/>
                          <a:ea typeface="Meiryo UI" panose="020B0604030504040204" pitchFamily="50" charset="-128"/>
                        </a:rPr>
                        <a:t>S/W</a:t>
                      </a:r>
                      <a:r>
                        <a:rPr kumimoji="1" lang="ja-JP" altLang="en-US" sz="800" b="0" baseline="0">
                          <a:solidFill>
                            <a:schemeClr val="bg1"/>
                          </a:solidFill>
                          <a:latin typeface="Meiryo UI" panose="020B0604030504040204" pitchFamily="50" charset="-128"/>
                          <a:ea typeface="Meiryo UI" panose="020B0604030504040204" pitchFamily="50" charset="-128"/>
                        </a:rPr>
                        <a:t>開発</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崔　成熏</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sp>
        <p:nvSpPr>
          <p:cNvPr id="14" name="テキスト ボックス 13">
            <a:extLst>
              <a:ext uri="{FF2B5EF4-FFF2-40B4-BE49-F238E27FC236}">
                <a16:creationId xmlns:a16="http://schemas.microsoft.com/office/drawing/2014/main" id="{55D1C5DC-8F2A-4CC8-A008-CECA66D2DAB9}"/>
              </a:ext>
            </a:extLst>
          </p:cNvPr>
          <p:cNvSpPr txBox="1"/>
          <p:nvPr/>
        </p:nvSpPr>
        <p:spPr>
          <a:xfrm>
            <a:off x="128812" y="2402747"/>
            <a:ext cx="1279517" cy="646331"/>
          </a:xfrm>
          <a:prstGeom prst="rect">
            <a:avLst/>
          </a:prstGeom>
          <a:noFill/>
        </p:spPr>
        <p:txBody>
          <a:bodyPr wrap="none" rtlCol="0">
            <a:spAutoFit/>
          </a:bodyPr>
          <a:lstStyle/>
          <a:p>
            <a:pPr marL="171450" indent="-171450">
              <a:buFont typeface="Arial" panose="020B0604020202020204" pitchFamily="34" charset="0"/>
              <a:buChar char="•"/>
            </a:pPr>
            <a:r>
              <a:rPr lang="ja-JP" altLang="en-US" sz="900"/>
              <a:t>システム全般の設計</a:t>
            </a:r>
            <a:endParaRPr lang="en-US" altLang="ja-JP" sz="900"/>
          </a:p>
          <a:p>
            <a:pPr marL="171450" indent="-171450">
              <a:buFont typeface="Arial" panose="020B0604020202020204" pitchFamily="34" charset="0"/>
              <a:buChar char="•"/>
            </a:pPr>
            <a:r>
              <a:rPr kumimoji="1" lang="en-US" altLang="ja-JP" sz="900"/>
              <a:t>AI</a:t>
            </a:r>
            <a:r>
              <a:rPr kumimoji="1" lang="ja-JP" altLang="en-US" sz="900"/>
              <a:t>アルゴリズム開発</a:t>
            </a:r>
            <a:endParaRPr kumimoji="1" lang="en-US" altLang="ja-JP" sz="900"/>
          </a:p>
          <a:p>
            <a:pPr marL="171450" indent="-171450">
              <a:buFont typeface="Arial" panose="020B0604020202020204" pitchFamily="34" charset="0"/>
              <a:buChar char="•"/>
            </a:pPr>
            <a:r>
              <a:rPr kumimoji="1" lang="ja-JP" altLang="en-US" sz="900"/>
              <a:t>特許化</a:t>
            </a:r>
            <a:endParaRPr kumimoji="1" lang="en-US" altLang="ja-JP" sz="900"/>
          </a:p>
          <a:p>
            <a:pPr marL="171450" indent="-171450">
              <a:buFont typeface="Arial" panose="020B0604020202020204" pitchFamily="34" charset="0"/>
              <a:buChar char="•"/>
            </a:pPr>
            <a:r>
              <a:rPr lang="ja-JP" altLang="en-US" sz="900"/>
              <a:t>外注先との連携</a:t>
            </a:r>
            <a:endParaRPr kumimoji="1" lang="ja-JP" altLang="en-US" sz="900"/>
          </a:p>
        </p:txBody>
      </p:sp>
      <p:sp>
        <p:nvSpPr>
          <p:cNvPr id="15" name="テキスト ボックス 14">
            <a:extLst>
              <a:ext uri="{FF2B5EF4-FFF2-40B4-BE49-F238E27FC236}">
                <a16:creationId xmlns:a16="http://schemas.microsoft.com/office/drawing/2014/main" id="{03168996-6734-E9B2-6FB9-FF7B8FCC7785}"/>
              </a:ext>
            </a:extLst>
          </p:cNvPr>
          <p:cNvSpPr txBox="1"/>
          <p:nvPr/>
        </p:nvSpPr>
        <p:spPr>
          <a:xfrm>
            <a:off x="3117836" y="2368760"/>
            <a:ext cx="1571264" cy="646331"/>
          </a:xfrm>
          <a:prstGeom prst="rect">
            <a:avLst/>
          </a:prstGeom>
          <a:noFill/>
        </p:spPr>
        <p:txBody>
          <a:bodyPr wrap="none" rtlCol="0">
            <a:spAutoFit/>
          </a:bodyPr>
          <a:lstStyle/>
          <a:p>
            <a:pPr marL="171450" indent="-171450">
              <a:buFont typeface="Arial" panose="020B0604020202020204" pitchFamily="34" charset="0"/>
              <a:buChar char="•"/>
            </a:pPr>
            <a:r>
              <a:rPr lang="ja-JP" altLang="en-US" sz="900"/>
              <a:t>プロジェクト関連情報の</a:t>
            </a:r>
            <a:endParaRPr lang="en-US" altLang="ja-JP" sz="900"/>
          </a:p>
          <a:p>
            <a:r>
              <a:rPr lang="ja-JP" altLang="en-US" sz="900"/>
              <a:t>　　収集提供</a:t>
            </a:r>
            <a:endParaRPr lang="en-US" altLang="ja-JP" sz="900"/>
          </a:p>
          <a:p>
            <a:pPr marL="171450" indent="-171450">
              <a:buFont typeface="Arial" panose="020B0604020202020204" pitchFamily="34" charset="0"/>
              <a:buChar char="•"/>
            </a:pPr>
            <a:r>
              <a:rPr lang="ja-JP" altLang="en-US" sz="900"/>
              <a:t>実証実験仕様作成支援</a:t>
            </a:r>
            <a:endParaRPr lang="en-US" altLang="ja-JP" sz="900"/>
          </a:p>
          <a:p>
            <a:pPr marL="171450" indent="-171450">
              <a:buFont typeface="Arial" panose="020B0604020202020204" pitchFamily="34" charset="0"/>
              <a:buChar char="•"/>
            </a:pPr>
            <a:r>
              <a:rPr lang="ja-JP" altLang="en-US" sz="900"/>
              <a:t>開発・</a:t>
            </a:r>
            <a:r>
              <a:rPr lang="en-US" altLang="ja-JP" sz="900"/>
              <a:t>PoC</a:t>
            </a:r>
            <a:r>
              <a:rPr lang="ja-JP" altLang="en-US" sz="900"/>
              <a:t>協力</a:t>
            </a:r>
            <a:endParaRPr kumimoji="1" lang="en-US" altLang="ja-JP" sz="900"/>
          </a:p>
        </p:txBody>
      </p:sp>
      <p:sp>
        <p:nvSpPr>
          <p:cNvPr id="19" name="テキスト ボックス 18">
            <a:extLst>
              <a:ext uri="{FF2B5EF4-FFF2-40B4-BE49-F238E27FC236}">
                <a16:creationId xmlns:a16="http://schemas.microsoft.com/office/drawing/2014/main" id="{B0B209BB-4148-309F-65A7-631D69358B85}"/>
              </a:ext>
            </a:extLst>
          </p:cNvPr>
          <p:cNvSpPr txBox="1"/>
          <p:nvPr/>
        </p:nvSpPr>
        <p:spPr>
          <a:xfrm>
            <a:off x="6129798" y="2401707"/>
            <a:ext cx="1449436" cy="646331"/>
          </a:xfrm>
          <a:prstGeom prst="rect">
            <a:avLst/>
          </a:prstGeom>
          <a:noFill/>
        </p:spPr>
        <p:txBody>
          <a:bodyPr wrap="none" rtlCol="0">
            <a:spAutoFit/>
          </a:bodyPr>
          <a:lstStyle/>
          <a:p>
            <a:pPr marL="171450" indent="-171450">
              <a:buFont typeface="Arial" panose="020B0604020202020204" pitchFamily="34" charset="0"/>
              <a:buChar char="•"/>
            </a:pPr>
            <a:r>
              <a:rPr kumimoji="1" lang="ja-JP" altLang="en-US" sz="900"/>
              <a:t>実証実験のための設備</a:t>
            </a:r>
            <a:endParaRPr kumimoji="1" lang="en-US" altLang="ja-JP" sz="900"/>
          </a:p>
          <a:p>
            <a:r>
              <a:rPr kumimoji="1" lang="ja-JP" altLang="en-US" sz="900"/>
              <a:t>　　システム設計・調達</a:t>
            </a:r>
            <a:endParaRPr lang="en-US" altLang="ja-JP" sz="900"/>
          </a:p>
          <a:p>
            <a:pPr marL="171450" indent="-171450">
              <a:buFont typeface="Arial" panose="020B0604020202020204" pitchFamily="34" charset="0"/>
              <a:buChar char="•"/>
            </a:pPr>
            <a:r>
              <a:rPr lang="en-US" altLang="ja-JP" sz="900"/>
              <a:t>PoC</a:t>
            </a:r>
            <a:r>
              <a:rPr lang="ja-JP" altLang="en-US" sz="900"/>
              <a:t>協力</a:t>
            </a:r>
            <a:endParaRPr lang="en-US" altLang="ja-JP" sz="900"/>
          </a:p>
          <a:p>
            <a:pPr marL="171450" indent="-171450">
              <a:buFont typeface="Arial" panose="020B0604020202020204" pitchFamily="34" charset="0"/>
              <a:buChar char="•"/>
            </a:pPr>
            <a:r>
              <a:rPr kumimoji="1" lang="ja-JP" altLang="en-US" sz="900"/>
              <a:t>実証実験協力</a:t>
            </a:r>
            <a:endParaRPr kumimoji="1" lang="en-US" altLang="ja-JP" sz="900"/>
          </a:p>
        </p:txBody>
      </p:sp>
      <p:sp>
        <p:nvSpPr>
          <p:cNvPr id="20" name="四角形: 角を丸くする 19">
            <a:extLst>
              <a:ext uri="{FF2B5EF4-FFF2-40B4-BE49-F238E27FC236}">
                <a16:creationId xmlns:a16="http://schemas.microsoft.com/office/drawing/2014/main" id="{04D7C9CC-5039-4E02-5889-F1EA1AD05E64}"/>
              </a:ext>
            </a:extLst>
          </p:cNvPr>
          <p:cNvSpPr/>
          <p:nvPr/>
        </p:nvSpPr>
        <p:spPr>
          <a:xfrm>
            <a:off x="117661" y="4311023"/>
            <a:ext cx="2880000" cy="1978267"/>
          </a:xfrm>
          <a:prstGeom prst="roundRect">
            <a:avLst>
              <a:gd name="adj" fmla="val 3006"/>
            </a:avLst>
          </a:prstGeom>
          <a:noFill/>
          <a:ln w="25400" cap="flat" cmpd="sng" algn="ctr">
            <a:solidFill>
              <a:srgbClr val="7F7F7F"/>
            </a:solidFill>
            <a:prstDash val="solid"/>
          </a:ln>
          <a:effectLst/>
        </p:spPr>
        <p:txBody>
          <a:bodyPr rtlCol="0" anchor="t"/>
          <a:lstStyle/>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1200" b="1" kern="0">
                <a:solidFill>
                  <a:prstClr val="black"/>
                </a:solidFill>
                <a:latin typeface="Calibri" panose="020F0502020204030204" pitchFamily="34" charset="0"/>
                <a:ea typeface="Meiryo UI" panose="020B0604030504040204" pitchFamily="50" charset="-128"/>
              </a:rPr>
              <a:t>公的機関</a:t>
            </a:r>
            <a:endParaRPr kumimoji="0" lang="en-US" altLang="ja-JP" sz="1200" b="1" kern="0">
              <a:solidFill>
                <a:prstClr val="black"/>
              </a:solidFill>
              <a:latin typeface="Calibri" panose="020F0502020204030204" pitchFamily="34" charset="0"/>
              <a:ea typeface="Meiryo UI" panose="020B0604030504040204" pitchFamily="50" charset="-128"/>
            </a:endParaRPr>
          </a:p>
          <a:p>
            <a:pPr marL="0" marR="0" lvl="0" indent="0" defTabSz="914400" eaLnBrk="1" fontAlgn="base" latinLnBrk="0" hangingPunct="1">
              <a:lnSpc>
                <a:spcPct val="130000"/>
              </a:lnSpc>
              <a:spcBef>
                <a:spcPct val="0"/>
              </a:spcBef>
              <a:spcAft>
                <a:spcPts val="488"/>
              </a:spcAft>
              <a:buClrTx/>
              <a:buSzTx/>
              <a:buFontTx/>
              <a:buNone/>
              <a:tabLst/>
              <a:defRPr/>
            </a:pPr>
            <a:r>
              <a:rPr kumimoji="0" lang="ja-JP" altLang="en-US" sz="1200" b="1" kern="0">
                <a:solidFill>
                  <a:prstClr val="black"/>
                </a:solidFill>
                <a:latin typeface="Calibri" panose="020F0502020204030204" pitchFamily="34" charset="0"/>
                <a:ea typeface="Meiryo UI" panose="020B0604030504040204" pitchFamily="50" charset="-128"/>
              </a:rPr>
              <a:t>連携</a:t>
            </a:r>
            <a:r>
              <a:rPr kumimoji="0" lang="ja-JP" altLang="en-US"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rPr>
              <a:t>支援</a:t>
            </a:r>
            <a:endParaRPr kumimoji="0" lang="en-US" altLang="ja-JP" sz="1200" b="1" i="0" u="none" strike="noStrike" kern="0" cap="none" spc="0" normalizeH="0" noProof="0">
              <a:ln>
                <a:noFill/>
              </a:ln>
              <a:solidFill>
                <a:prstClr val="black"/>
              </a:solidFill>
              <a:effectLst/>
              <a:uLnTx/>
              <a:uFillTx/>
              <a:latin typeface="Calibri" panose="020F0502020204030204" pitchFamily="34" charset="0"/>
              <a:ea typeface="Meiryo UI" panose="020B0604030504040204" pitchFamily="50" charset="-128"/>
              <a:cs typeface="+mn-cs"/>
            </a:endParaRPr>
          </a:p>
        </p:txBody>
      </p:sp>
      <p:graphicFrame>
        <p:nvGraphicFramePr>
          <p:cNvPr id="23" name="表 4">
            <a:extLst>
              <a:ext uri="{FF2B5EF4-FFF2-40B4-BE49-F238E27FC236}">
                <a16:creationId xmlns:a16="http://schemas.microsoft.com/office/drawing/2014/main" id="{7BCC71BB-171D-7CF7-E8D6-3E0206CBAB21}"/>
              </a:ext>
            </a:extLst>
          </p:cNvPr>
          <p:cNvGraphicFramePr>
            <a:graphicFrameLocks noGrp="1"/>
          </p:cNvGraphicFramePr>
          <p:nvPr>
            <p:extLst>
              <p:ext uri="{D42A27DB-BD31-4B8C-83A1-F6EECF244321}">
                <p14:modId xmlns:p14="http://schemas.microsoft.com/office/powerpoint/2010/main" val="1239923700"/>
              </p:ext>
            </p:extLst>
          </p:nvPr>
        </p:nvGraphicFramePr>
        <p:xfrm>
          <a:off x="1604238" y="4959923"/>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ja-JP" altLang="en-US" sz="800" b="0" baseline="0">
                          <a:solidFill>
                            <a:schemeClr val="bg1"/>
                          </a:solidFill>
                          <a:latin typeface="Meiryo UI" panose="020B0604030504040204" pitchFamily="50" charset="-128"/>
                          <a:ea typeface="Meiryo UI" panose="020B0604030504040204" pitchFamily="50" charset="-128"/>
                        </a:rPr>
                        <a:t>神奈川産業振興センター</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丸田 佐和子</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24" name="表 4">
            <a:extLst>
              <a:ext uri="{FF2B5EF4-FFF2-40B4-BE49-F238E27FC236}">
                <a16:creationId xmlns:a16="http://schemas.microsoft.com/office/drawing/2014/main" id="{CCE86C57-6F3A-9F74-3229-7D7EB7DEB78A}"/>
              </a:ext>
            </a:extLst>
          </p:cNvPr>
          <p:cNvGraphicFramePr>
            <a:graphicFrameLocks noGrp="1"/>
          </p:cNvGraphicFramePr>
          <p:nvPr>
            <p:extLst>
              <p:ext uri="{D42A27DB-BD31-4B8C-83A1-F6EECF244321}">
                <p14:modId xmlns:p14="http://schemas.microsoft.com/office/powerpoint/2010/main" val="3814252632"/>
              </p:ext>
            </p:extLst>
          </p:nvPr>
        </p:nvGraphicFramePr>
        <p:xfrm>
          <a:off x="1604238" y="5531590"/>
          <a:ext cx="1345650" cy="63043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ja-JP" altLang="en-US" sz="800" b="0" baseline="0">
                          <a:solidFill>
                            <a:schemeClr val="bg1"/>
                          </a:solidFill>
                          <a:latin typeface="Meiryo UI" panose="020B0604030504040204" pitchFamily="50" charset="-128"/>
                          <a:ea typeface="Meiryo UI" panose="020B0604030504040204" pitchFamily="50" charset="-128"/>
                        </a:rPr>
                        <a:t>神奈川県立産業技術総合研究所</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伊東 圭昌、守谷 貴絵</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25" name="表 4">
            <a:extLst>
              <a:ext uri="{FF2B5EF4-FFF2-40B4-BE49-F238E27FC236}">
                <a16:creationId xmlns:a16="http://schemas.microsoft.com/office/drawing/2014/main" id="{CE97C208-0F84-8EEB-7B60-34D5997E09B9}"/>
              </a:ext>
            </a:extLst>
          </p:cNvPr>
          <p:cNvGraphicFramePr>
            <a:graphicFrameLocks noGrp="1"/>
          </p:cNvGraphicFramePr>
          <p:nvPr>
            <p:extLst>
              <p:ext uri="{D42A27DB-BD31-4B8C-83A1-F6EECF244321}">
                <p14:modId xmlns:p14="http://schemas.microsoft.com/office/powerpoint/2010/main" val="3596287367"/>
              </p:ext>
            </p:extLst>
          </p:nvPr>
        </p:nvGraphicFramePr>
        <p:xfrm>
          <a:off x="1604238" y="4408362"/>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en-US" altLang="ja-JP" sz="800" b="0">
                          <a:solidFill>
                            <a:schemeClr val="bg1"/>
                          </a:solidFill>
                          <a:latin typeface="+mj-lt"/>
                        </a:rPr>
                        <a:t>INPIT</a:t>
                      </a:r>
                      <a:endParaRPr kumimoji="1" lang="ja-JP" altLang="en-US" sz="800" b="0">
                        <a:solidFill>
                          <a:schemeClr val="bg1"/>
                        </a:solidFill>
                        <a:latin typeface="+mj-lt"/>
                      </a:endParaRP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安食 静二</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cxnSp>
        <p:nvCxnSpPr>
          <p:cNvPr id="3" name="直線コネクタ 2">
            <a:extLst>
              <a:ext uri="{FF2B5EF4-FFF2-40B4-BE49-F238E27FC236}">
                <a16:creationId xmlns:a16="http://schemas.microsoft.com/office/drawing/2014/main" id="{95F2881C-89C7-EE34-2A03-742A42E67B86}"/>
              </a:ext>
            </a:extLst>
          </p:cNvPr>
          <p:cNvCxnSpPr>
            <a:cxnSpLocks/>
          </p:cNvCxnSpPr>
          <p:nvPr/>
        </p:nvCxnSpPr>
        <p:spPr>
          <a:xfrm>
            <a:off x="2277063" y="2044512"/>
            <a:ext cx="599358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B06C469-450F-567C-54DD-FF3DA52FCF19}"/>
              </a:ext>
            </a:extLst>
          </p:cNvPr>
          <p:cNvCxnSpPr>
            <a:cxnSpLocks/>
            <a:endCxn id="31" idx="2"/>
          </p:cNvCxnSpPr>
          <p:nvPr/>
        </p:nvCxnSpPr>
        <p:spPr>
          <a:xfrm>
            <a:off x="8266084" y="2044512"/>
            <a:ext cx="0" cy="319145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6" name="表 4">
            <a:extLst>
              <a:ext uri="{FF2B5EF4-FFF2-40B4-BE49-F238E27FC236}">
                <a16:creationId xmlns:a16="http://schemas.microsoft.com/office/drawing/2014/main" id="{FCF19B82-B100-145E-5347-507D9E22A4D4}"/>
              </a:ext>
            </a:extLst>
          </p:cNvPr>
          <p:cNvGraphicFramePr>
            <a:graphicFrameLocks noGrp="1"/>
          </p:cNvGraphicFramePr>
          <p:nvPr/>
        </p:nvGraphicFramePr>
        <p:xfrm>
          <a:off x="7593259" y="3158766"/>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社長補佐</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能勢山　圭二</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27" name="表 4">
            <a:extLst>
              <a:ext uri="{FF2B5EF4-FFF2-40B4-BE49-F238E27FC236}">
                <a16:creationId xmlns:a16="http://schemas.microsoft.com/office/drawing/2014/main" id="{5F6C4105-AE07-4171-7FBF-A9303AE0AB20}"/>
              </a:ext>
            </a:extLst>
          </p:cNvPr>
          <p:cNvGraphicFramePr>
            <a:graphicFrameLocks noGrp="1"/>
          </p:cNvGraphicFramePr>
          <p:nvPr/>
        </p:nvGraphicFramePr>
        <p:xfrm>
          <a:off x="6172022" y="3939132"/>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品質保証部長</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渋谷　勝</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30" name="表 4">
            <a:extLst>
              <a:ext uri="{FF2B5EF4-FFF2-40B4-BE49-F238E27FC236}">
                <a16:creationId xmlns:a16="http://schemas.microsoft.com/office/drawing/2014/main" id="{2190A8B3-BD98-A696-E30C-83BFE6F538AE}"/>
              </a:ext>
            </a:extLst>
          </p:cNvPr>
          <p:cNvGraphicFramePr>
            <a:graphicFrameLocks noGrp="1"/>
          </p:cNvGraphicFramePr>
          <p:nvPr/>
        </p:nvGraphicFramePr>
        <p:xfrm>
          <a:off x="7593259" y="3939198"/>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製造部長代行</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川野　大介</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31" name="表 4">
            <a:extLst>
              <a:ext uri="{FF2B5EF4-FFF2-40B4-BE49-F238E27FC236}">
                <a16:creationId xmlns:a16="http://schemas.microsoft.com/office/drawing/2014/main" id="{087D9327-4FBF-0037-8E31-27DAEC6F87E3}"/>
              </a:ext>
            </a:extLst>
          </p:cNvPr>
          <p:cNvGraphicFramePr>
            <a:graphicFrameLocks noGrp="1"/>
          </p:cNvGraphicFramePr>
          <p:nvPr/>
        </p:nvGraphicFramePr>
        <p:xfrm>
          <a:off x="7593259" y="4735815"/>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製造課長</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加藤　直樹</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cxnSp>
        <p:nvCxnSpPr>
          <p:cNvPr id="16" name="直線コネクタ 15">
            <a:extLst>
              <a:ext uri="{FF2B5EF4-FFF2-40B4-BE49-F238E27FC236}">
                <a16:creationId xmlns:a16="http://schemas.microsoft.com/office/drawing/2014/main" id="{B73D9A8F-E694-FF5F-F44C-D2ED3EEB7CA7}"/>
              </a:ext>
            </a:extLst>
          </p:cNvPr>
          <p:cNvCxnSpPr>
            <a:cxnSpLocks/>
            <a:stCxn id="54" idx="2"/>
            <a:endCxn id="18" idx="2"/>
          </p:cNvCxnSpPr>
          <p:nvPr/>
        </p:nvCxnSpPr>
        <p:spPr>
          <a:xfrm>
            <a:off x="5253683" y="1928457"/>
            <a:ext cx="0" cy="252244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5E6513B-D6F8-578F-B147-82D0E1CE1C87}"/>
              </a:ext>
            </a:extLst>
          </p:cNvPr>
          <p:cNvCxnSpPr>
            <a:cxnSpLocks/>
          </p:cNvCxnSpPr>
          <p:nvPr/>
        </p:nvCxnSpPr>
        <p:spPr>
          <a:xfrm>
            <a:off x="2277063" y="2044512"/>
            <a:ext cx="0" cy="13361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8" name="表 4">
            <a:extLst>
              <a:ext uri="{FF2B5EF4-FFF2-40B4-BE49-F238E27FC236}">
                <a16:creationId xmlns:a16="http://schemas.microsoft.com/office/drawing/2014/main" id="{A97D14D3-65ED-8AE3-6DF0-3922D5447F8A}"/>
              </a:ext>
            </a:extLst>
          </p:cNvPr>
          <p:cNvGraphicFramePr>
            <a:graphicFrameLocks noGrp="1"/>
          </p:cNvGraphicFramePr>
          <p:nvPr/>
        </p:nvGraphicFramePr>
        <p:xfrm>
          <a:off x="1604238" y="2178124"/>
          <a:ext cx="1345650" cy="684174"/>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ja-JP" altLang="en-US" sz="800" b="0" baseline="0">
                          <a:solidFill>
                            <a:schemeClr val="bg1"/>
                          </a:solidFill>
                          <a:latin typeface="Meiryo UI" panose="020B0604030504040204" pitchFamily="50" charset="-128"/>
                          <a:ea typeface="Meiryo UI" panose="020B0604030504040204" pitchFamily="50" charset="-128"/>
                        </a:rPr>
                        <a:t>開発責任者兼</a:t>
                      </a:r>
                      <a:r>
                        <a:rPr kumimoji="1" lang="en-US" altLang="ja-JP" sz="800" b="0" baseline="0">
                          <a:solidFill>
                            <a:schemeClr val="bg1"/>
                          </a:solidFill>
                          <a:latin typeface="Meiryo UI" panose="020B0604030504040204" pitchFamily="50" charset="-128"/>
                          <a:ea typeface="Meiryo UI" panose="020B0604030504040204" pitchFamily="50" charset="-128"/>
                        </a:rPr>
                        <a:t>S/W</a:t>
                      </a:r>
                      <a:r>
                        <a:rPr kumimoji="1" lang="ja-JP" altLang="en-US" sz="800" b="0" baseline="0">
                          <a:solidFill>
                            <a:schemeClr val="bg1"/>
                          </a:solidFill>
                          <a:latin typeface="Meiryo UI" panose="020B0604030504040204" pitchFamily="50" charset="-128"/>
                          <a:ea typeface="Meiryo UI" panose="020B0604030504040204" pitchFamily="50" charset="-128"/>
                        </a:rPr>
                        <a:t>開発</a:t>
                      </a:r>
                    </a:p>
                  </a:txBody>
                  <a:tcPr marL="74295" marR="74295" marT="37148" marB="37148" anchor="ctr">
                    <a:lnL w="12700" cap="flat" cmpd="sng" algn="ctr">
                      <a:solidFill>
                        <a:srgbClr val="86BC25"/>
                      </a:solidFill>
                      <a:prstDash val="solid"/>
                      <a:round/>
                      <a:headEnd type="none" w="med" len="med"/>
                      <a:tailEnd type="none" w="med" len="med"/>
                    </a:lnL>
                    <a:lnR w="12700" cap="flat" cmpd="sng" algn="ctr">
                      <a:solidFill>
                        <a:srgbClr val="86BC25"/>
                      </a:solidFill>
                      <a:prstDash val="solid"/>
                      <a:round/>
                      <a:headEnd type="none" w="med" len="med"/>
                      <a:tailEnd type="none" w="med" len="med"/>
                    </a:lnR>
                    <a:lnT w="1270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solidFill>
                      <a:srgbClr val="86BC25"/>
                    </a:solidFill>
                  </a:tcPr>
                </a:tc>
                <a:extLst>
                  <a:ext uri="{0D108BD9-81ED-4DB2-BD59-A6C34878D82A}">
                    <a16:rowId xmlns:a16="http://schemas.microsoft.com/office/drawing/2014/main" val="3555805539"/>
                  </a:ext>
                </a:extLst>
              </a:tr>
              <a:tr h="343047">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en-US" altLang="ja-JP" sz="700" baseline="0">
                          <a:solidFill>
                            <a:schemeClr val="tx1"/>
                          </a:solidFill>
                          <a:latin typeface="Meiryo UI" panose="020B0604030504040204" pitchFamily="50" charset="-128"/>
                          <a:ea typeface="Meiryo UI" panose="020B0604030504040204" pitchFamily="50" charset="-128"/>
                        </a:rPr>
                        <a:t>TOMOMI RESEARCH </a:t>
                      </a:r>
                    </a:p>
                    <a:p>
                      <a:pPr algn="ctr">
                        <a:lnSpc>
                          <a:spcPct val="110000"/>
                        </a:lnSpc>
                        <a:spcAft>
                          <a:spcPts val="100"/>
                        </a:spcAft>
                      </a:pPr>
                      <a:r>
                        <a:rPr kumimoji="1" lang="ja-JP" altLang="en-US" sz="700" baseline="0">
                          <a:solidFill>
                            <a:schemeClr val="tx1"/>
                          </a:solidFill>
                          <a:latin typeface="Meiryo UI" panose="020B0604030504040204" pitchFamily="50" charset="-128"/>
                          <a:ea typeface="Meiryo UI" panose="020B0604030504040204" pitchFamily="50" charset="-128"/>
                        </a:rPr>
                        <a:t>最高技術責任者</a:t>
                      </a:r>
                      <a:endParaRPr kumimoji="1" lang="en-US" altLang="ja-JP" sz="700" baseline="0">
                        <a:solidFill>
                          <a:schemeClr val="tx1"/>
                        </a:solidFill>
                        <a:latin typeface="Meiryo UI" panose="020B0604030504040204" pitchFamily="50" charset="-128"/>
                        <a:ea typeface="Meiryo UI" panose="020B0604030504040204" pitchFamily="50" charset="-128"/>
                      </a:endParaRPr>
                    </a:p>
                    <a:p>
                      <a:pPr algn="ctr">
                        <a:lnSpc>
                          <a:spcPct val="110000"/>
                        </a:lnSpc>
                        <a:spcAft>
                          <a:spcPts val="100"/>
                        </a:spcAft>
                      </a:pPr>
                      <a:r>
                        <a:rPr kumimoji="1" lang="ja-JP" altLang="en-US" sz="1000" baseline="0">
                          <a:solidFill>
                            <a:schemeClr val="tx1"/>
                          </a:solidFill>
                          <a:latin typeface="Meiryo UI" panose="020B0604030504040204" pitchFamily="50" charset="-128"/>
                          <a:ea typeface="Meiryo UI" panose="020B0604030504040204" pitchFamily="50" charset="-128"/>
                        </a:rPr>
                        <a:t>崔　成熏</a:t>
                      </a:r>
                    </a:p>
                  </a:txBody>
                  <a:tcPr marL="74295" marR="74295" marT="37148" marB="37148" anchor="ctr">
                    <a:lnL w="12700" cap="flat" cmpd="sng" algn="ctr">
                      <a:solidFill>
                        <a:srgbClr val="86BC25"/>
                      </a:solidFill>
                      <a:prstDash val="solid"/>
                      <a:round/>
                      <a:headEnd type="none" w="med" len="med"/>
                      <a:tailEnd type="none" w="med" len="med"/>
                    </a:lnL>
                    <a:lnR w="12700" cap="flat" cmpd="sng" algn="ctr">
                      <a:solidFill>
                        <a:srgbClr val="86BC25"/>
                      </a:solidFill>
                      <a:prstDash val="solid"/>
                      <a:round/>
                      <a:headEnd type="none" w="med" len="med"/>
                      <a:tailEnd type="none" w="med" len="med"/>
                    </a:lnR>
                    <a:lnT w="1270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66" name="表 4">
            <a:extLst>
              <a:ext uri="{FF2B5EF4-FFF2-40B4-BE49-F238E27FC236}">
                <a16:creationId xmlns:a16="http://schemas.microsoft.com/office/drawing/2014/main" id="{64ABFF80-987C-19CF-4E1F-3C16B807F1D1}"/>
              </a:ext>
            </a:extLst>
          </p:cNvPr>
          <p:cNvGraphicFramePr>
            <a:graphicFrameLocks noGrp="1"/>
          </p:cNvGraphicFramePr>
          <p:nvPr/>
        </p:nvGraphicFramePr>
        <p:xfrm>
          <a:off x="4580858" y="2178124"/>
          <a:ext cx="1345650" cy="684174"/>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ja-JP" altLang="en-US" sz="800" b="0" baseline="0">
                          <a:solidFill>
                            <a:schemeClr val="bg1"/>
                          </a:solidFill>
                          <a:latin typeface="Meiryo UI" panose="020B0604030504040204" pitchFamily="50" charset="-128"/>
                          <a:ea typeface="Meiryo UI" panose="020B0604030504040204" pitchFamily="50" charset="-128"/>
                        </a:rPr>
                        <a:t>プロジェクト支援</a:t>
                      </a:r>
                    </a:p>
                  </a:txBody>
                  <a:tcPr marL="74295" marR="74295" marT="37148" marB="37148" anchor="ctr">
                    <a:lnL w="12700" cap="flat" cmpd="sng" algn="ctr">
                      <a:solidFill>
                        <a:srgbClr val="86BC25"/>
                      </a:solidFill>
                      <a:prstDash val="solid"/>
                      <a:round/>
                      <a:headEnd type="none" w="med" len="med"/>
                      <a:tailEnd type="none" w="med" len="med"/>
                    </a:lnL>
                    <a:lnR w="12700" cap="flat" cmpd="sng" algn="ctr">
                      <a:solidFill>
                        <a:srgbClr val="86BC25"/>
                      </a:solidFill>
                      <a:prstDash val="solid"/>
                      <a:round/>
                      <a:headEnd type="none" w="med" len="med"/>
                      <a:tailEnd type="none" w="med" len="med"/>
                    </a:lnR>
                    <a:lnT w="1270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solidFill>
                      <a:srgbClr val="86BC25"/>
                    </a:solidFill>
                  </a:tcPr>
                </a:tc>
                <a:extLst>
                  <a:ext uri="{0D108BD9-81ED-4DB2-BD59-A6C34878D82A}">
                    <a16:rowId xmlns:a16="http://schemas.microsoft.com/office/drawing/2014/main" val="3555805539"/>
                  </a:ext>
                </a:extLst>
              </a:tr>
              <a:tr h="249514">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700" baseline="0">
                          <a:solidFill>
                            <a:schemeClr val="tx1"/>
                          </a:solidFill>
                          <a:latin typeface="Meiryo UI" panose="020B0604030504040204" pitchFamily="50" charset="-128"/>
                          <a:ea typeface="Meiryo UI" panose="020B0604030504040204" pitchFamily="50" charset="-128"/>
                        </a:rPr>
                        <a:t>伊藤忠丸紅鉄鋼</a:t>
                      </a:r>
                      <a:endParaRPr kumimoji="1" lang="en-US" altLang="ja-JP" sz="700" baseline="0">
                        <a:solidFill>
                          <a:schemeClr val="tx1"/>
                        </a:solidFill>
                        <a:latin typeface="Meiryo UI" panose="020B0604030504040204" pitchFamily="50" charset="-128"/>
                        <a:ea typeface="Meiryo UI" panose="020B0604030504040204" pitchFamily="50" charset="-128"/>
                      </a:endParaRPr>
                    </a:p>
                    <a:p>
                      <a:pPr algn="ctr">
                        <a:lnSpc>
                          <a:spcPct val="110000"/>
                        </a:lnSpc>
                        <a:spcAft>
                          <a:spcPts val="100"/>
                        </a:spcAft>
                      </a:pPr>
                      <a:r>
                        <a:rPr kumimoji="1" lang="ja-JP" altLang="en-US" sz="700" baseline="0">
                          <a:solidFill>
                            <a:schemeClr val="tx1"/>
                          </a:solidFill>
                          <a:latin typeface="Meiryo UI" panose="020B0604030504040204" pitchFamily="50" charset="-128"/>
                          <a:ea typeface="Meiryo UI" panose="020B0604030504040204" pitchFamily="50" charset="-128"/>
                        </a:rPr>
                        <a:t>技術部担当</a:t>
                      </a:r>
                      <a:endParaRPr kumimoji="1" lang="en-US" altLang="ja-JP" sz="700" baseline="0">
                        <a:solidFill>
                          <a:schemeClr val="tx1"/>
                        </a:solidFill>
                        <a:latin typeface="Meiryo UI" panose="020B0604030504040204" pitchFamily="50" charset="-128"/>
                        <a:ea typeface="Meiryo UI" panose="020B0604030504040204" pitchFamily="50" charset="-128"/>
                      </a:endParaRPr>
                    </a:p>
                    <a:p>
                      <a:pPr algn="ctr">
                        <a:lnSpc>
                          <a:spcPct val="110000"/>
                        </a:lnSpc>
                        <a:spcAft>
                          <a:spcPts val="100"/>
                        </a:spcAft>
                      </a:pPr>
                      <a:r>
                        <a:rPr kumimoji="1" lang="ja-JP" altLang="en-US" sz="1000" baseline="0">
                          <a:solidFill>
                            <a:schemeClr val="tx1"/>
                          </a:solidFill>
                          <a:latin typeface="Meiryo UI" panose="020B0604030504040204" pitchFamily="50" charset="-128"/>
                          <a:ea typeface="Meiryo UI" panose="020B0604030504040204" pitchFamily="50" charset="-128"/>
                        </a:rPr>
                        <a:t>小松　俊彦</a:t>
                      </a:r>
                    </a:p>
                  </a:txBody>
                  <a:tcPr marL="74295" marR="74295" marT="37148" marB="37148" anchor="ctr">
                    <a:lnL w="12700" cap="flat" cmpd="sng" algn="ctr">
                      <a:solidFill>
                        <a:srgbClr val="86BC25"/>
                      </a:solidFill>
                      <a:prstDash val="solid"/>
                      <a:round/>
                      <a:headEnd type="none" w="med" len="med"/>
                      <a:tailEnd type="none" w="med" len="med"/>
                    </a:lnL>
                    <a:lnR w="12700" cap="flat" cmpd="sng" algn="ctr">
                      <a:solidFill>
                        <a:srgbClr val="86BC25"/>
                      </a:solidFill>
                      <a:prstDash val="solid"/>
                      <a:round/>
                      <a:headEnd type="none" w="med" len="med"/>
                      <a:tailEnd type="none" w="med" len="med"/>
                    </a:lnR>
                    <a:lnT w="1270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10" name="表 4">
            <a:extLst>
              <a:ext uri="{FF2B5EF4-FFF2-40B4-BE49-F238E27FC236}">
                <a16:creationId xmlns:a16="http://schemas.microsoft.com/office/drawing/2014/main" id="{080BE480-C1D5-B8B0-1FDD-DB4A689F1C83}"/>
              </a:ext>
            </a:extLst>
          </p:cNvPr>
          <p:cNvGraphicFramePr>
            <a:graphicFrameLocks noGrp="1"/>
          </p:cNvGraphicFramePr>
          <p:nvPr/>
        </p:nvGraphicFramePr>
        <p:xfrm>
          <a:off x="7593259" y="2178124"/>
          <a:ext cx="1345650" cy="684174"/>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algn="ctr">
                        <a:lnSpc>
                          <a:spcPct val="110000"/>
                        </a:lnSpc>
                        <a:spcAft>
                          <a:spcPts val="100"/>
                        </a:spcAft>
                      </a:pPr>
                      <a:r>
                        <a:rPr kumimoji="1" lang="ja-JP" altLang="en-US" sz="800" b="0" baseline="0">
                          <a:solidFill>
                            <a:schemeClr val="bg1"/>
                          </a:solidFill>
                          <a:latin typeface="Meiryo UI" panose="020B0604030504040204" pitchFamily="50" charset="-128"/>
                          <a:ea typeface="Meiryo UI" panose="020B0604030504040204" pitchFamily="50" charset="-128"/>
                        </a:rPr>
                        <a:t>実証実験チームリーダ</a:t>
                      </a:r>
                    </a:p>
                  </a:txBody>
                  <a:tcPr marL="74295" marR="74295" marT="37148" marB="37148" anchor="ctr">
                    <a:lnL w="12700" cap="flat" cmpd="sng" algn="ctr">
                      <a:solidFill>
                        <a:srgbClr val="86BC25"/>
                      </a:solidFill>
                      <a:prstDash val="solid"/>
                      <a:round/>
                      <a:headEnd type="none" w="med" len="med"/>
                      <a:tailEnd type="none" w="med" len="med"/>
                    </a:lnL>
                    <a:lnR w="12700" cap="flat" cmpd="sng" algn="ctr">
                      <a:solidFill>
                        <a:srgbClr val="86BC25"/>
                      </a:solidFill>
                      <a:prstDash val="solid"/>
                      <a:round/>
                      <a:headEnd type="none" w="med" len="med"/>
                      <a:tailEnd type="none" w="med" len="med"/>
                    </a:lnR>
                    <a:lnT w="1270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solidFill>
                      <a:srgbClr val="86BC25"/>
                    </a:solidFill>
                  </a:tcPr>
                </a:tc>
                <a:extLst>
                  <a:ext uri="{0D108BD9-81ED-4DB2-BD59-A6C34878D82A}">
                    <a16:rowId xmlns:a16="http://schemas.microsoft.com/office/drawing/2014/main" val="3555805539"/>
                  </a:ext>
                </a:extLst>
              </a:tr>
              <a:tr h="343047">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700" baseline="0">
                          <a:solidFill>
                            <a:schemeClr val="tx1"/>
                          </a:solidFill>
                          <a:latin typeface="Meiryo UI" panose="020B0604030504040204" pitchFamily="50" charset="-128"/>
                          <a:ea typeface="Meiryo UI" panose="020B0604030504040204" pitchFamily="50" charset="-128"/>
                        </a:rPr>
                        <a:t>東京スチールセンター</a:t>
                      </a:r>
                      <a:endParaRPr kumimoji="1" lang="en-US" altLang="ja-JP" sz="700" baseline="0">
                        <a:solidFill>
                          <a:schemeClr val="tx1"/>
                        </a:solidFill>
                        <a:latin typeface="Meiryo UI" panose="020B0604030504040204" pitchFamily="50" charset="-128"/>
                        <a:ea typeface="Meiryo UI" panose="020B0604030504040204" pitchFamily="50" charset="-128"/>
                      </a:endParaRPr>
                    </a:p>
                    <a:p>
                      <a:pPr algn="ctr">
                        <a:lnSpc>
                          <a:spcPct val="110000"/>
                        </a:lnSpc>
                        <a:spcAft>
                          <a:spcPts val="100"/>
                        </a:spcAft>
                      </a:pPr>
                      <a:r>
                        <a:rPr kumimoji="1" lang="ja-JP" altLang="en-US" sz="700" baseline="0">
                          <a:solidFill>
                            <a:schemeClr val="tx1"/>
                          </a:solidFill>
                          <a:latin typeface="Meiryo UI" panose="020B0604030504040204" pitchFamily="50" charset="-128"/>
                          <a:ea typeface="Meiryo UI" panose="020B0604030504040204" pitchFamily="50" charset="-128"/>
                        </a:rPr>
                        <a:t>執行役員・製造部長</a:t>
                      </a:r>
                      <a:endParaRPr kumimoji="1" lang="en-US" altLang="ja-JP" sz="700" baseline="0">
                        <a:solidFill>
                          <a:schemeClr val="tx1"/>
                        </a:solidFill>
                        <a:latin typeface="Meiryo UI" panose="020B0604030504040204" pitchFamily="50" charset="-128"/>
                        <a:ea typeface="Meiryo UI" panose="020B0604030504040204" pitchFamily="50" charset="-128"/>
                      </a:endParaRPr>
                    </a:p>
                    <a:p>
                      <a:pPr algn="ctr">
                        <a:lnSpc>
                          <a:spcPct val="110000"/>
                        </a:lnSpc>
                        <a:spcAft>
                          <a:spcPts val="100"/>
                        </a:spcAft>
                      </a:pPr>
                      <a:r>
                        <a:rPr kumimoji="1" lang="ja-JP" altLang="en-US" sz="1000" baseline="0">
                          <a:solidFill>
                            <a:schemeClr val="tx1"/>
                          </a:solidFill>
                          <a:latin typeface="Meiryo UI" panose="020B0604030504040204" pitchFamily="50" charset="-128"/>
                          <a:ea typeface="Meiryo UI" panose="020B0604030504040204" pitchFamily="50" charset="-128"/>
                        </a:rPr>
                        <a:t>吉岡　紀幸</a:t>
                      </a:r>
                    </a:p>
                  </a:txBody>
                  <a:tcPr marL="74295" marR="74295" marT="37148" marB="37148" anchor="ctr">
                    <a:lnL w="12700" cap="flat" cmpd="sng" algn="ctr">
                      <a:solidFill>
                        <a:srgbClr val="86BC25"/>
                      </a:solidFill>
                      <a:prstDash val="solid"/>
                      <a:round/>
                      <a:headEnd type="none" w="med" len="med"/>
                      <a:tailEnd type="none" w="med" len="med"/>
                    </a:lnL>
                    <a:lnR w="12700" cap="flat" cmpd="sng" algn="ctr">
                      <a:solidFill>
                        <a:srgbClr val="86BC25"/>
                      </a:solidFill>
                      <a:prstDash val="solid"/>
                      <a:round/>
                      <a:headEnd type="none" w="med" len="med"/>
                      <a:tailEnd type="none" w="med" len="med"/>
                    </a:lnR>
                    <a:lnT w="12700" cap="flat" cmpd="sng" algn="ctr">
                      <a:solidFill>
                        <a:srgbClr val="86BC25"/>
                      </a:solidFill>
                      <a:prstDash val="solid"/>
                      <a:round/>
                      <a:headEnd type="none" w="med" len="med"/>
                      <a:tailEnd type="none" w="med" len="med"/>
                    </a:lnT>
                    <a:lnB w="12700"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17" name="表 4">
            <a:extLst>
              <a:ext uri="{FF2B5EF4-FFF2-40B4-BE49-F238E27FC236}">
                <a16:creationId xmlns:a16="http://schemas.microsoft.com/office/drawing/2014/main" id="{90382CA4-F3B7-F433-2B7F-1CABD2877BCD}"/>
              </a:ext>
            </a:extLst>
          </p:cNvPr>
          <p:cNvGraphicFramePr>
            <a:graphicFrameLocks noGrp="1"/>
          </p:cNvGraphicFramePr>
          <p:nvPr/>
        </p:nvGraphicFramePr>
        <p:xfrm>
          <a:off x="4580858" y="3158766"/>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技術部長代行</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金谷　公直</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18" name="表 4">
            <a:extLst>
              <a:ext uri="{FF2B5EF4-FFF2-40B4-BE49-F238E27FC236}">
                <a16:creationId xmlns:a16="http://schemas.microsoft.com/office/drawing/2014/main" id="{5E2F20A1-55C4-7739-7CEA-99CBBC657CFB}"/>
              </a:ext>
            </a:extLst>
          </p:cNvPr>
          <p:cNvGraphicFramePr>
            <a:graphicFrameLocks noGrp="1"/>
          </p:cNvGraphicFramePr>
          <p:nvPr/>
        </p:nvGraphicFramePr>
        <p:xfrm>
          <a:off x="4580858" y="3939132"/>
          <a:ext cx="1345650" cy="51177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en-US" altLang="ja-JP" sz="800" b="0" baseline="0">
                          <a:solidFill>
                            <a:schemeClr val="bg1"/>
                          </a:solidFill>
                          <a:latin typeface="Meiryo UI" panose="020B0604030504040204" pitchFamily="50" charset="-128"/>
                          <a:ea typeface="Meiryo UI" panose="020B0604030504040204" pitchFamily="50" charset="-128"/>
                        </a:rPr>
                        <a:t>IT</a:t>
                      </a:r>
                      <a:r>
                        <a:rPr kumimoji="1" lang="ja-JP" altLang="en-US" sz="800" b="0" baseline="0">
                          <a:solidFill>
                            <a:schemeClr val="bg1"/>
                          </a:solidFill>
                          <a:latin typeface="Meiryo UI" panose="020B0604030504040204" pitchFamily="50" charset="-128"/>
                          <a:ea typeface="Meiryo UI" panose="020B0604030504040204" pitchFamily="50" charset="-128"/>
                        </a:rPr>
                        <a:t>推進部担当</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1292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後藤　満</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graphicFrame>
        <p:nvGraphicFramePr>
          <p:cNvPr id="28" name="表 4">
            <a:extLst>
              <a:ext uri="{FF2B5EF4-FFF2-40B4-BE49-F238E27FC236}">
                <a16:creationId xmlns:a16="http://schemas.microsoft.com/office/drawing/2014/main" id="{332356D6-5927-3783-E22C-15AB6E92ACE0}"/>
              </a:ext>
            </a:extLst>
          </p:cNvPr>
          <p:cNvGraphicFramePr>
            <a:graphicFrameLocks noGrp="1"/>
          </p:cNvGraphicFramePr>
          <p:nvPr/>
        </p:nvGraphicFramePr>
        <p:xfrm>
          <a:off x="3177605" y="3939132"/>
          <a:ext cx="1345650" cy="500150"/>
        </p:xfrm>
        <a:graphic>
          <a:graphicData uri="http://schemas.openxmlformats.org/drawingml/2006/table">
            <a:tbl>
              <a:tblPr firstRow="1" bandRow="1"/>
              <a:tblGrid>
                <a:gridCol w="1345650">
                  <a:extLst>
                    <a:ext uri="{9D8B030D-6E8A-4147-A177-3AD203B41FA5}">
                      <a16:colId xmlns:a16="http://schemas.microsoft.com/office/drawing/2014/main" val="2724662138"/>
                    </a:ext>
                  </a:extLst>
                </a:gridCol>
              </a:tblGrid>
              <a:tr h="198842">
                <a:tc>
                  <a:txBody>
                    <a:bodyPr/>
                    <a:lstStyle>
                      <a:lvl1pPr marL="0" algn="l" defTabSz="685800" rtl="0" eaLnBrk="1" latinLnBrk="0" hangingPunct="1">
                        <a:defRPr kumimoji="1" sz="1350" b="1" kern="1200">
                          <a:solidFill>
                            <a:schemeClr val="lt1"/>
                          </a:solidFill>
                          <a:latin typeface="Arial"/>
                          <a:ea typeface="ＭＳ Ｐゴシック"/>
                        </a:defRPr>
                      </a:lvl1pPr>
                      <a:lvl2pPr marL="342900" algn="l" defTabSz="685800" rtl="0" eaLnBrk="1" latinLnBrk="0" hangingPunct="1">
                        <a:defRPr kumimoji="1" sz="1350" b="1" kern="1200">
                          <a:solidFill>
                            <a:schemeClr val="lt1"/>
                          </a:solidFill>
                          <a:latin typeface="Arial"/>
                          <a:ea typeface="ＭＳ Ｐゴシック"/>
                        </a:defRPr>
                      </a:lvl2pPr>
                      <a:lvl3pPr marL="685800" algn="l" defTabSz="685800" rtl="0" eaLnBrk="1" latinLnBrk="0" hangingPunct="1">
                        <a:defRPr kumimoji="1" sz="1350" b="1" kern="1200">
                          <a:solidFill>
                            <a:schemeClr val="lt1"/>
                          </a:solidFill>
                          <a:latin typeface="Arial"/>
                          <a:ea typeface="ＭＳ Ｐゴシック"/>
                        </a:defRPr>
                      </a:lvl3pPr>
                      <a:lvl4pPr marL="1028700" algn="l" defTabSz="685800" rtl="0" eaLnBrk="1" latinLnBrk="0" hangingPunct="1">
                        <a:defRPr kumimoji="1" sz="1350" b="1" kern="1200">
                          <a:solidFill>
                            <a:schemeClr val="lt1"/>
                          </a:solidFill>
                          <a:latin typeface="Arial"/>
                          <a:ea typeface="ＭＳ Ｐゴシック"/>
                        </a:defRPr>
                      </a:lvl4pPr>
                      <a:lvl5pPr marL="1371600" algn="l" defTabSz="685800" rtl="0" eaLnBrk="1" latinLnBrk="0" hangingPunct="1">
                        <a:defRPr kumimoji="1" sz="1350" b="1" kern="1200">
                          <a:solidFill>
                            <a:schemeClr val="lt1"/>
                          </a:solidFill>
                          <a:latin typeface="Arial"/>
                          <a:ea typeface="ＭＳ Ｐゴシック"/>
                        </a:defRPr>
                      </a:lvl5pPr>
                      <a:lvl6pPr marL="1714500" algn="l" defTabSz="685800" rtl="0" eaLnBrk="1" latinLnBrk="0" hangingPunct="1">
                        <a:defRPr kumimoji="1" sz="1350" b="1" kern="1200">
                          <a:solidFill>
                            <a:schemeClr val="lt1"/>
                          </a:solidFill>
                          <a:latin typeface="Arial"/>
                          <a:ea typeface="ＭＳ Ｐゴシック"/>
                        </a:defRPr>
                      </a:lvl6pPr>
                      <a:lvl7pPr marL="2057400" algn="l" defTabSz="685800" rtl="0" eaLnBrk="1" latinLnBrk="0" hangingPunct="1">
                        <a:defRPr kumimoji="1" sz="1350" b="1" kern="1200">
                          <a:solidFill>
                            <a:schemeClr val="lt1"/>
                          </a:solidFill>
                          <a:latin typeface="Arial"/>
                          <a:ea typeface="ＭＳ Ｐゴシック"/>
                        </a:defRPr>
                      </a:lvl7pPr>
                      <a:lvl8pPr marL="2400300" algn="l" defTabSz="685800" rtl="0" eaLnBrk="1" latinLnBrk="0" hangingPunct="1">
                        <a:defRPr kumimoji="1" sz="1350" b="1" kern="1200">
                          <a:solidFill>
                            <a:schemeClr val="lt1"/>
                          </a:solidFill>
                          <a:latin typeface="Arial"/>
                          <a:ea typeface="ＭＳ Ｐゴシック"/>
                        </a:defRPr>
                      </a:lvl8pPr>
                      <a:lvl9pPr marL="2743200" algn="l" defTabSz="685800" rtl="0" eaLnBrk="1" latinLnBrk="0" hangingPunct="1">
                        <a:defRPr kumimoji="1" sz="1350" b="1" kern="1200">
                          <a:solidFill>
                            <a:schemeClr val="lt1"/>
                          </a:solidFill>
                          <a:latin typeface="Arial"/>
                          <a:ea typeface="ＭＳ Ｐゴシック"/>
                        </a:defRPr>
                      </a:lvl9pPr>
                    </a:lstStyle>
                    <a:p>
                      <a:pPr marL="0" marR="0" lvl="0" indent="0" algn="ctr" defTabSz="685800" rtl="0" eaLnBrk="1" fontAlgn="auto" latinLnBrk="0" hangingPunct="1">
                        <a:lnSpc>
                          <a:spcPct val="110000"/>
                        </a:lnSpc>
                        <a:spcBef>
                          <a:spcPts val="0"/>
                        </a:spcBef>
                        <a:spcAft>
                          <a:spcPts val="100"/>
                        </a:spcAft>
                        <a:buClrTx/>
                        <a:buSzTx/>
                        <a:buFontTx/>
                        <a:buNone/>
                        <a:tabLst/>
                        <a:defRPr/>
                      </a:pPr>
                      <a:r>
                        <a:rPr kumimoji="1" lang="ja-JP" altLang="en-US" sz="800" b="0" baseline="0">
                          <a:solidFill>
                            <a:schemeClr val="bg1"/>
                          </a:solidFill>
                          <a:latin typeface="Meiryo UI" panose="020B0604030504040204" pitchFamily="50" charset="-128"/>
                          <a:ea typeface="Meiryo UI" panose="020B0604030504040204" pitchFamily="50" charset="-128"/>
                        </a:rPr>
                        <a:t>技術部担当</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extLst>
                  <a:ext uri="{0D108BD9-81ED-4DB2-BD59-A6C34878D82A}">
                    <a16:rowId xmlns:a16="http://schemas.microsoft.com/office/drawing/2014/main" val="3555805539"/>
                  </a:ext>
                </a:extLst>
              </a:tr>
              <a:tr h="301308">
                <a:tc>
                  <a:txBody>
                    <a:bodyPr/>
                    <a:lstStyle>
                      <a:lvl1pPr marL="0" algn="l" defTabSz="685800" rtl="0" eaLnBrk="1" latinLnBrk="0" hangingPunct="1">
                        <a:defRPr kumimoji="1" sz="1350" kern="1200">
                          <a:solidFill>
                            <a:schemeClr val="dk1"/>
                          </a:solidFill>
                          <a:latin typeface="Arial"/>
                          <a:ea typeface="ＭＳ Ｐゴシック"/>
                        </a:defRPr>
                      </a:lvl1pPr>
                      <a:lvl2pPr marL="342900" algn="l" defTabSz="685800" rtl="0" eaLnBrk="1" latinLnBrk="0" hangingPunct="1">
                        <a:defRPr kumimoji="1" sz="1350" kern="1200">
                          <a:solidFill>
                            <a:schemeClr val="dk1"/>
                          </a:solidFill>
                          <a:latin typeface="Arial"/>
                          <a:ea typeface="ＭＳ Ｐゴシック"/>
                        </a:defRPr>
                      </a:lvl2pPr>
                      <a:lvl3pPr marL="685800" algn="l" defTabSz="685800" rtl="0" eaLnBrk="1" latinLnBrk="0" hangingPunct="1">
                        <a:defRPr kumimoji="1" sz="1350" kern="1200">
                          <a:solidFill>
                            <a:schemeClr val="dk1"/>
                          </a:solidFill>
                          <a:latin typeface="Arial"/>
                          <a:ea typeface="ＭＳ Ｐゴシック"/>
                        </a:defRPr>
                      </a:lvl3pPr>
                      <a:lvl4pPr marL="1028700" algn="l" defTabSz="685800" rtl="0" eaLnBrk="1" latinLnBrk="0" hangingPunct="1">
                        <a:defRPr kumimoji="1" sz="1350" kern="1200">
                          <a:solidFill>
                            <a:schemeClr val="dk1"/>
                          </a:solidFill>
                          <a:latin typeface="Arial"/>
                          <a:ea typeface="ＭＳ Ｐゴシック"/>
                        </a:defRPr>
                      </a:lvl4pPr>
                      <a:lvl5pPr marL="1371600" algn="l" defTabSz="685800" rtl="0" eaLnBrk="1" latinLnBrk="0" hangingPunct="1">
                        <a:defRPr kumimoji="1" sz="1350" kern="1200">
                          <a:solidFill>
                            <a:schemeClr val="dk1"/>
                          </a:solidFill>
                          <a:latin typeface="Arial"/>
                          <a:ea typeface="ＭＳ Ｐゴシック"/>
                        </a:defRPr>
                      </a:lvl5pPr>
                      <a:lvl6pPr marL="1714500" algn="l" defTabSz="685800" rtl="0" eaLnBrk="1" latinLnBrk="0" hangingPunct="1">
                        <a:defRPr kumimoji="1" sz="1350" kern="1200">
                          <a:solidFill>
                            <a:schemeClr val="dk1"/>
                          </a:solidFill>
                          <a:latin typeface="Arial"/>
                          <a:ea typeface="ＭＳ Ｐゴシック"/>
                        </a:defRPr>
                      </a:lvl6pPr>
                      <a:lvl7pPr marL="2057400" algn="l" defTabSz="685800" rtl="0" eaLnBrk="1" latinLnBrk="0" hangingPunct="1">
                        <a:defRPr kumimoji="1" sz="1350" kern="1200">
                          <a:solidFill>
                            <a:schemeClr val="dk1"/>
                          </a:solidFill>
                          <a:latin typeface="Arial"/>
                          <a:ea typeface="ＭＳ Ｐゴシック"/>
                        </a:defRPr>
                      </a:lvl7pPr>
                      <a:lvl8pPr marL="2400300" algn="l" defTabSz="685800" rtl="0" eaLnBrk="1" latinLnBrk="0" hangingPunct="1">
                        <a:defRPr kumimoji="1" sz="1350" kern="1200">
                          <a:solidFill>
                            <a:schemeClr val="dk1"/>
                          </a:solidFill>
                          <a:latin typeface="Arial"/>
                          <a:ea typeface="ＭＳ Ｐゴシック"/>
                        </a:defRPr>
                      </a:lvl8pPr>
                      <a:lvl9pPr marL="2743200" algn="l" defTabSz="685800" rtl="0" eaLnBrk="1" latinLnBrk="0" hangingPunct="1">
                        <a:defRPr kumimoji="1" sz="1350" kern="1200">
                          <a:solidFill>
                            <a:schemeClr val="dk1"/>
                          </a:solidFill>
                          <a:latin typeface="Arial"/>
                          <a:ea typeface="ＭＳ Ｐゴシック"/>
                        </a:defRPr>
                      </a:lvl9pPr>
                    </a:lstStyle>
                    <a:p>
                      <a:pPr algn="ctr">
                        <a:lnSpc>
                          <a:spcPct val="110000"/>
                        </a:lnSpc>
                        <a:spcAft>
                          <a:spcPts val="100"/>
                        </a:spcAft>
                      </a:pPr>
                      <a:r>
                        <a:rPr kumimoji="1" lang="ja-JP" altLang="en-US" sz="1000" b="0" baseline="0">
                          <a:solidFill>
                            <a:schemeClr val="tx1"/>
                          </a:solidFill>
                          <a:latin typeface="Meiryo UI" panose="020B0604030504040204" pitchFamily="50" charset="-128"/>
                          <a:ea typeface="Meiryo UI" panose="020B0604030504040204" pitchFamily="50" charset="-128"/>
                        </a:rPr>
                        <a:t>酒井　夏実</a:t>
                      </a:r>
                    </a:p>
                  </a:txBody>
                  <a:tcPr marL="74295" marR="74295" marT="37148" marB="37148" anchor="ctr">
                    <a:lnL w="12700" cap="flat" cmpd="sng" algn="ctr">
                      <a:solidFill>
                        <a:sysClr val="window" lastClr="FFFFFF">
                          <a:lumMod val="50000"/>
                        </a:sysClr>
                      </a:solidFill>
                      <a:prstDash val="solid"/>
                      <a:round/>
                      <a:headEnd type="none" w="med" len="med"/>
                      <a:tailEnd type="none" w="med" len="med"/>
                    </a:lnL>
                    <a:lnR w="12700" cap="flat" cmpd="sng" algn="ctr">
                      <a:solidFill>
                        <a:sysClr val="window" lastClr="FFFFFF">
                          <a:lumMod val="50000"/>
                        </a:sysClr>
                      </a:solidFill>
                      <a:prstDash val="solid"/>
                      <a:round/>
                      <a:headEnd type="none" w="med" len="med"/>
                      <a:tailEnd type="none" w="med" len="med"/>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01407812"/>
                  </a:ext>
                </a:extLst>
              </a:tr>
            </a:tbl>
          </a:graphicData>
        </a:graphic>
      </p:graphicFrame>
      <p:cxnSp>
        <p:nvCxnSpPr>
          <p:cNvPr id="38" name="直線コネクタ 37">
            <a:extLst>
              <a:ext uri="{FF2B5EF4-FFF2-40B4-BE49-F238E27FC236}">
                <a16:creationId xmlns:a16="http://schemas.microsoft.com/office/drawing/2014/main" id="{53A30BF4-CBF9-8717-23DB-95558AE944A4}"/>
              </a:ext>
            </a:extLst>
          </p:cNvPr>
          <p:cNvCxnSpPr>
            <a:cxnSpLocks/>
          </p:cNvCxnSpPr>
          <p:nvPr/>
        </p:nvCxnSpPr>
        <p:spPr>
          <a:xfrm>
            <a:off x="3850430" y="3797386"/>
            <a:ext cx="0" cy="13361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4CDD279-C2CF-0C82-9127-248D459326BB}"/>
              </a:ext>
            </a:extLst>
          </p:cNvPr>
          <p:cNvCxnSpPr>
            <a:cxnSpLocks/>
          </p:cNvCxnSpPr>
          <p:nvPr/>
        </p:nvCxnSpPr>
        <p:spPr>
          <a:xfrm>
            <a:off x="3850430" y="3797386"/>
            <a:ext cx="140325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F3FF8C0-AE86-C196-BDAD-76F9466D87B4}"/>
              </a:ext>
            </a:extLst>
          </p:cNvPr>
          <p:cNvCxnSpPr>
            <a:cxnSpLocks/>
          </p:cNvCxnSpPr>
          <p:nvPr/>
        </p:nvCxnSpPr>
        <p:spPr>
          <a:xfrm>
            <a:off x="6866110" y="3802010"/>
            <a:ext cx="0" cy="13361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88DE956-0D07-05B2-0F54-E7EED0C48A6B}"/>
              </a:ext>
            </a:extLst>
          </p:cNvPr>
          <p:cNvCxnSpPr>
            <a:cxnSpLocks/>
          </p:cNvCxnSpPr>
          <p:nvPr/>
        </p:nvCxnSpPr>
        <p:spPr>
          <a:xfrm>
            <a:off x="6866110" y="3802010"/>
            <a:ext cx="140325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16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1C71BE3-D0F3-FEBD-15A4-520BF5A7B316}"/>
              </a:ext>
            </a:extLst>
          </p:cNvPr>
          <p:cNvSpPr>
            <a:spLocks noGrp="1"/>
          </p:cNvSpPr>
          <p:nvPr>
            <p:ph type="dt" sz="half" idx="10"/>
          </p:nvPr>
        </p:nvSpPr>
        <p:spPr/>
        <p:txBody>
          <a:bodyPr/>
          <a:lstStyle/>
          <a:p>
            <a:fld id="{FE43DEC4-348F-47BD-8860-157AFA5E5C50}"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6720A5D3-205F-8B09-15BF-0528BBFE00AE}"/>
              </a:ext>
            </a:extLst>
          </p:cNvPr>
          <p:cNvSpPr>
            <a:spLocks noGrp="1"/>
          </p:cNvSpPr>
          <p:nvPr>
            <p:ph type="sldNum" sz="quarter" idx="12"/>
          </p:nvPr>
        </p:nvSpPr>
        <p:spPr/>
        <p:txBody>
          <a:bodyPr/>
          <a:lstStyle/>
          <a:p>
            <a:fld id="{E1B69578-5199-4F05-9954-8600AE72CAEA}" type="slidenum">
              <a:rPr kumimoji="1" lang="ja-JP" altLang="en-US" smtClean="0"/>
              <a:pPr/>
              <a:t>12</a:t>
            </a:fld>
            <a:endParaRPr kumimoji="1" lang="ja-JP" altLang="en-US"/>
          </a:p>
        </p:txBody>
      </p:sp>
      <p:sp>
        <p:nvSpPr>
          <p:cNvPr id="5" name="タイトル 4">
            <a:extLst>
              <a:ext uri="{FF2B5EF4-FFF2-40B4-BE49-F238E27FC236}">
                <a16:creationId xmlns:a16="http://schemas.microsoft.com/office/drawing/2014/main" id="{261BA0D7-B5EF-9748-ECA9-EBC4CA536D88}"/>
              </a:ext>
            </a:extLst>
          </p:cNvPr>
          <p:cNvSpPr>
            <a:spLocks noGrp="1"/>
          </p:cNvSpPr>
          <p:nvPr>
            <p:ph type="title"/>
          </p:nvPr>
        </p:nvSpPr>
        <p:spPr/>
        <p:txBody>
          <a:bodyPr/>
          <a:lstStyle/>
          <a:p>
            <a:r>
              <a:rPr lang="ja-JP" altLang="en-US" sz="3200">
                <a:latin typeface="Meiryo"/>
                <a:ea typeface="Meiryo"/>
                <a:cs typeface="Meiryo"/>
                <a:sym typeface="Meiryo"/>
              </a:rPr>
              <a:t>構成員との具体的な連携内容</a:t>
            </a:r>
            <a:endParaRPr kumimoji="1" lang="ja-JP" altLang="en-US"/>
          </a:p>
        </p:txBody>
      </p:sp>
      <p:sp>
        <p:nvSpPr>
          <p:cNvPr id="6" name="Google Shape;516;p10">
            <a:extLst>
              <a:ext uri="{FF2B5EF4-FFF2-40B4-BE49-F238E27FC236}">
                <a16:creationId xmlns:a16="http://schemas.microsoft.com/office/drawing/2014/main" id="{2F593BE9-6530-C5B6-0529-76C8B3721065}"/>
              </a:ext>
            </a:extLst>
          </p:cNvPr>
          <p:cNvSpPr txBox="1"/>
          <p:nvPr/>
        </p:nvSpPr>
        <p:spPr>
          <a:xfrm>
            <a:off x="4276671" y="969037"/>
            <a:ext cx="2259692" cy="265846"/>
          </a:xfrm>
          <a:prstGeom prst="rect">
            <a:avLst/>
          </a:prstGeom>
          <a:noFill/>
          <a:ln>
            <a:noFill/>
          </a:ln>
        </p:spPr>
        <p:txBody>
          <a:bodyPr spcFirstLastPara="1" wrap="square" lIns="33231" tIns="33231" rIns="33231" bIns="33231" anchor="b" anchorCtr="0">
            <a:noAutofit/>
          </a:bodyPr>
          <a:lstStyle/>
          <a:p>
            <a:pPr algn="ctr">
              <a:lnSpc>
                <a:spcPct val="106000"/>
              </a:lnSpc>
              <a:buSzPts val="1200"/>
            </a:pPr>
            <a:r>
              <a:rPr lang="ja-JP" altLang="en-US" sz="1100"/>
              <a:t>得意とする技術・能力、経験など</a:t>
            </a:r>
            <a:endParaRPr sz="1100"/>
          </a:p>
        </p:txBody>
      </p:sp>
      <p:cxnSp>
        <p:nvCxnSpPr>
          <p:cNvPr id="7" name="Google Shape;517;p10">
            <a:extLst>
              <a:ext uri="{FF2B5EF4-FFF2-40B4-BE49-F238E27FC236}">
                <a16:creationId xmlns:a16="http://schemas.microsoft.com/office/drawing/2014/main" id="{4AC51C07-1B36-8ED4-FD6B-432A5F8D46F2}"/>
              </a:ext>
            </a:extLst>
          </p:cNvPr>
          <p:cNvCxnSpPr>
            <a:cxnSpLocks/>
          </p:cNvCxnSpPr>
          <p:nvPr/>
        </p:nvCxnSpPr>
        <p:spPr>
          <a:xfrm>
            <a:off x="4322851" y="1234883"/>
            <a:ext cx="2259692" cy="0"/>
          </a:xfrm>
          <a:prstGeom prst="straightConnector1">
            <a:avLst/>
          </a:prstGeom>
          <a:noFill/>
          <a:ln w="19050" cap="flat" cmpd="sng">
            <a:solidFill>
              <a:srgbClr val="0D8390"/>
            </a:solidFill>
            <a:prstDash val="solid"/>
            <a:round/>
            <a:headEnd type="none" w="sm" len="sm"/>
            <a:tailEnd type="none" w="sm" len="sm"/>
          </a:ln>
        </p:spPr>
      </p:cxnSp>
      <p:sp>
        <p:nvSpPr>
          <p:cNvPr id="8" name="Google Shape;518;p10">
            <a:extLst>
              <a:ext uri="{FF2B5EF4-FFF2-40B4-BE49-F238E27FC236}">
                <a16:creationId xmlns:a16="http://schemas.microsoft.com/office/drawing/2014/main" id="{9883D387-9C14-6CD4-443C-D486799866A8}"/>
              </a:ext>
            </a:extLst>
          </p:cNvPr>
          <p:cNvSpPr txBox="1"/>
          <p:nvPr/>
        </p:nvSpPr>
        <p:spPr>
          <a:xfrm>
            <a:off x="357035" y="969037"/>
            <a:ext cx="2259692" cy="265846"/>
          </a:xfrm>
          <a:prstGeom prst="rect">
            <a:avLst/>
          </a:prstGeom>
          <a:noFill/>
          <a:ln>
            <a:noFill/>
          </a:ln>
        </p:spPr>
        <p:txBody>
          <a:bodyPr spcFirstLastPara="1" wrap="square" lIns="33231" tIns="33231" rIns="33231" bIns="33231" anchor="b" anchorCtr="0">
            <a:noAutofit/>
          </a:bodyPr>
          <a:lstStyle/>
          <a:p>
            <a:pPr algn="ctr">
              <a:lnSpc>
                <a:spcPct val="106000"/>
              </a:lnSpc>
              <a:buSzPts val="1200"/>
            </a:pPr>
            <a:r>
              <a:rPr lang="ja-JP" altLang="en-US" sz="1100"/>
              <a:t>プロジェクトの中で必要な役割</a:t>
            </a:r>
            <a:endParaRPr sz="1100"/>
          </a:p>
        </p:txBody>
      </p:sp>
      <p:cxnSp>
        <p:nvCxnSpPr>
          <p:cNvPr id="9" name="Google Shape;519;p10">
            <a:extLst>
              <a:ext uri="{FF2B5EF4-FFF2-40B4-BE49-F238E27FC236}">
                <a16:creationId xmlns:a16="http://schemas.microsoft.com/office/drawing/2014/main" id="{4BB3A1B6-EC0F-297D-7561-4138A5698476}"/>
              </a:ext>
            </a:extLst>
          </p:cNvPr>
          <p:cNvCxnSpPr/>
          <p:nvPr/>
        </p:nvCxnSpPr>
        <p:spPr>
          <a:xfrm>
            <a:off x="357035" y="1234883"/>
            <a:ext cx="2259692" cy="0"/>
          </a:xfrm>
          <a:prstGeom prst="straightConnector1">
            <a:avLst/>
          </a:prstGeom>
          <a:noFill/>
          <a:ln w="19050" cap="flat" cmpd="sng">
            <a:solidFill>
              <a:srgbClr val="0D8390"/>
            </a:solidFill>
            <a:prstDash val="solid"/>
            <a:round/>
            <a:headEnd type="none" w="sm" len="sm"/>
            <a:tailEnd type="none" w="sm" len="sm"/>
          </a:ln>
        </p:spPr>
      </p:cxnSp>
      <p:sp>
        <p:nvSpPr>
          <p:cNvPr id="10" name="Google Shape;520;p10">
            <a:extLst>
              <a:ext uri="{FF2B5EF4-FFF2-40B4-BE49-F238E27FC236}">
                <a16:creationId xmlns:a16="http://schemas.microsoft.com/office/drawing/2014/main" id="{71D49F2E-C86D-8C20-9651-60EC6A8191CC}"/>
              </a:ext>
            </a:extLst>
          </p:cNvPr>
          <p:cNvSpPr txBox="1"/>
          <p:nvPr/>
        </p:nvSpPr>
        <p:spPr>
          <a:xfrm>
            <a:off x="6591748" y="969037"/>
            <a:ext cx="2259692" cy="265846"/>
          </a:xfrm>
          <a:prstGeom prst="rect">
            <a:avLst/>
          </a:prstGeom>
          <a:noFill/>
          <a:ln>
            <a:noFill/>
          </a:ln>
        </p:spPr>
        <p:txBody>
          <a:bodyPr spcFirstLastPara="1" wrap="square" lIns="33231" tIns="33231" rIns="33231" bIns="33231" anchor="b" anchorCtr="0">
            <a:noAutofit/>
          </a:bodyPr>
          <a:lstStyle/>
          <a:p>
            <a:pPr algn="ctr">
              <a:lnSpc>
                <a:spcPct val="106000"/>
              </a:lnSpc>
              <a:buSzPts val="1200"/>
            </a:pPr>
            <a:r>
              <a:rPr lang="ja-JP" altLang="en-US" sz="1100"/>
              <a:t>当プロジェクトへの関与意思</a:t>
            </a:r>
            <a:endParaRPr sz="1100"/>
          </a:p>
        </p:txBody>
      </p:sp>
      <p:cxnSp>
        <p:nvCxnSpPr>
          <p:cNvPr id="11" name="Google Shape;521;p10">
            <a:extLst>
              <a:ext uri="{FF2B5EF4-FFF2-40B4-BE49-F238E27FC236}">
                <a16:creationId xmlns:a16="http://schemas.microsoft.com/office/drawing/2014/main" id="{92BA146E-EB5F-F224-1886-563D8DDAA836}"/>
              </a:ext>
            </a:extLst>
          </p:cNvPr>
          <p:cNvCxnSpPr/>
          <p:nvPr/>
        </p:nvCxnSpPr>
        <p:spPr>
          <a:xfrm>
            <a:off x="6591748" y="1234883"/>
            <a:ext cx="2259692" cy="0"/>
          </a:xfrm>
          <a:prstGeom prst="straightConnector1">
            <a:avLst/>
          </a:prstGeom>
          <a:noFill/>
          <a:ln w="19050" cap="flat" cmpd="sng">
            <a:solidFill>
              <a:srgbClr val="0D8390"/>
            </a:solidFill>
            <a:prstDash val="solid"/>
            <a:round/>
            <a:headEnd type="none" w="sm" len="sm"/>
            <a:tailEnd type="none" w="sm" len="sm"/>
          </a:ln>
        </p:spPr>
      </p:cxnSp>
      <p:cxnSp>
        <p:nvCxnSpPr>
          <p:cNvPr id="12" name="Google Shape;522;p10">
            <a:extLst>
              <a:ext uri="{FF2B5EF4-FFF2-40B4-BE49-F238E27FC236}">
                <a16:creationId xmlns:a16="http://schemas.microsoft.com/office/drawing/2014/main" id="{EEBD1B6D-4106-4CF2-C8AB-9FA2E3BEE78B}"/>
              </a:ext>
            </a:extLst>
          </p:cNvPr>
          <p:cNvCxnSpPr>
            <a:cxnSpLocks/>
          </p:cNvCxnSpPr>
          <p:nvPr/>
        </p:nvCxnSpPr>
        <p:spPr>
          <a:xfrm>
            <a:off x="462800" y="1794745"/>
            <a:ext cx="8374154" cy="0"/>
          </a:xfrm>
          <a:prstGeom prst="straightConnector1">
            <a:avLst/>
          </a:prstGeom>
          <a:noFill/>
          <a:ln w="9525" cap="flat" cmpd="sng">
            <a:solidFill>
              <a:srgbClr val="BBBCBC"/>
            </a:solidFill>
            <a:prstDash val="dash"/>
            <a:round/>
            <a:headEnd type="none" w="sm" len="sm"/>
            <a:tailEnd type="none" w="sm" len="sm"/>
          </a:ln>
        </p:spPr>
      </p:cxnSp>
      <p:cxnSp>
        <p:nvCxnSpPr>
          <p:cNvPr id="13" name="Google Shape;523;p10">
            <a:extLst>
              <a:ext uri="{FF2B5EF4-FFF2-40B4-BE49-F238E27FC236}">
                <a16:creationId xmlns:a16="http://schemas.microsoft.com/office/drawing/2014/main" id="{63503978-A270-976E-41A7-3A9805DB9B89}"/>
              </a:ext>
            </a:extLst>
          </p:cNvPr>
          <p:cNvCxnSpPr>
            <a:cxnSpLocks/>
          </p:cNvCxnSpPr>
          <p:nvPr/>
        </p:nvCxnSpPr>
        <p:spPr>
          <a:xfrm>
            <a:off x="462800" y="2917497"/>
            <a:ext cx="8374154" cy="0"/>
          </a:xfrm>
          <a:prstGeom prst="straightConnector1">
            <a:avLst/>
          </a:prstGeom>
          <a:noFill/>
          <a:ln w="9525" cap="flat" cmpd="sng">
            <a:solidFill>
              <a:srgbClr val="BBBCBC"/>
            </a:solidFill>
            <a:prstDash val="dash"/>
            <a:round/>
            <a:headEnd type="none" w="sm" len="sm"/>
            <a:tailEnd type="none" w="sm" len="sm"/>
          </a:ln>
        </p:spPr>
      </p:cxnSp>
      <p:sp>
        <p:nvSpPr>
          <p:cNvPr id="14" name="Google Shape;524;p10">
            <a:extLst>
              <a:ext uri="{FF2B5EF4-FFF2-40B4-BE49-F238E27FC236}">
                <a16:creationId xmlns:a16="http://schemas.microsoft.com/office/drawing/2014/main" id="{5009F088-A37F-4878-F747-894BF307EEC2}"/>
              </a:ext>
            </a:extLst>
          </p:cNvPr>
          <p:cNvSpPr txBox="1"/>
          <p:nvPr/>
        </p:nvSpPr>
        <p:spPr>
          <a:xfrm>
            <a:off x="4322851" y="1231027"/>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鉄鋼業、自動車産業に精通、工場内設備を熟知を数多くのプロジェクトを推進</a:t>
            </a:r>
            <a:endParaRPr sz="1100">
              <a:latin typeface="+mj-lt"/>
              <a:ea typeface="Meiryo UI" panose="020B0604030504040204" pitchFamily="50" charset="-128"/>
              <a:cs typeface="MS Gothic"/>
              <a:sym typeface="MS Gothic"/>
            </a:endParaRPr>
          </a:p>
        </p:txBody>
      </p:sp>
      <p:sp>
        <p:nvSpPr>
          <p:cNvPr id="15" name="Google Shape;525;p10">
            <a:extLst>
              <a:ext uri="{FF2B5EF4-FFF2-40B4-BE49-F238E27FC236}">
                <a16:creationId xmlns:a16="http://schemas.microsoft.com/office/drawing/2014/main" id="{7174CCA1-37BF-62E0-EB37-916312C701AD}"/>
              </a:ext>
            </a:extLst>
          </p:cNvPr>
          <p:cNvSpPr txBox="1"/>
          <p:nvPr/>
        </p:nvSpPr>
        <p:spPr>
          <a:xfrm>
            <a:off x="357035" y="1193158"/>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en-US" altLang="ja-JP" sz="1100">
                <a:latin typeface="+mj-lt"/>
                <a:ea typeface="Meiryo UI" panose="020B0604030504040204" pitchFamily="50" charset="-128"/>
                <a:cs typeface="MS Gothic"/>
                <a:sym typeface="MS Gothic"/>
              </a:rPr>
              <a:t>MISI</a:t>
            </a:r>
            <a:r>
              <a:rPr lang="ja-JP" altLang="en-US" sz="1100">
                <a:latin typeface="+mj-lt"/>
                <a:ea typeface="Meiryo UI" panose="020B0604030504040204" pitchFamily="50" charset="-128"/>
                <a:cs typeface="MS Gothic"/>
                <a:sym typeface="MS Gothic"/>
              </a:rPr>
              <a:t>、</a:t>
            </a:r>
            <a:r>
              <a:rPr lang="en-US" altLang="ja-JP" sz="1100">
                <a:latin typeface="+mj-lt"/>
                <a:ea typeface="Meiryo UI" panose="020B0604030504040204" pitchFamily="50" charset="-128"/>
                <a:cs typeface="MS Gothic"/>
                <a:sym typeface="MS Gothic"/>
              </a:rPr>
              <a:t>TSC</a:t>
            </a:r>
            <a:r>
              <a:rPr lang="ja-JP" altLang="en-US" sz="1100">
                <a:latin typeface="+mj-lt"/>
                <a:ea typeface="Meiryo UI" panose="020B0604030504040204" pitchFamily="50" charset="-128"/>
                <a:cs typeface="MS Gothic"/>
                <a:sym typeface="MS Gothic"/>
              </a:rPr>
              <a:t>のとりまとめ</a:t>
            </a:r>
            <a:endParaRPr lang="en-US" altLang="ja-JP" sz="1100">
              <a:latin typeface="+mj-lt"/>
              <a:ea typeface="Meiryo UI" panose="020B0604030504040204" pitchFamily="50" charset="-128"/>
              <a:cs typeface="MS Gothic"/>
              <a:sym typeface="MS Gothic"/>
            </a:endParaRPr>
          </a:p>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sym typeface="MS Gothic"/>
              </a:rPr>
              <a:t>他事業所を含む展開推進</a:t>
            </a:r>
            <a:endParaRPr sz="1100">
              <a:latin typeface="+mj-lt"/>
              <a:ea typeface="Meiryo UI" panose="020B0604030504040204" pitchFamily="50" charset="-128"/>
            </a:endParaRPr>
          </a:p>
        </p:txBody>
      </p:sp>
      <p:cxnSp>
        <p:nvCxnSpPr>
          <p:cNvPr id="26" name="Google Shape;536;p10">
            <a:extLst>
              <a:ext uri="{FF2B5EF4-FFF2-40B4-BE49-F238E27FC236}">
                <a16:creationId xmlns:a16="http://schemas.microsoft.com/office/drawing/2014/main" id="{787984D3-E237-0007-F23C-F44B1D3E69FE}"/>
              </a:ext>
            </a:extLst>
          </p:cNvPr>
          <p:cNvCxnSpPr>
            <a:cxnSpLocks/>
          </p:cNvCxnSpPr>
          <p:nvPr/>
        </p:nvCxnSpPr>
        <p:spPr>
          <a:xfrm>
            <a:off x="462800" y="3478873"/>
            <a:ext cx="8374154" cy="0"/>
          </a:xfrm>
          <a:prstGeom prst="straightConnector1">
            <a:avLst/>
          </a:prstGeom>
          <a:noFill/>
          <a:ln w="9525" cap="flat" cmpd="sng">
            <a:solidFill>
              <a:srgbClr val="BBBCBC"/>
            </a:solidFill>
            <a:prstDash val="dash"/>
            <a:round/>
            <a:headEnd type="none" w="sm" len="sm"/>
            <a:tailEnd type="none" w="sm" len="sm"/>
          </a:ln>
        </p:spPr>
      </p:cxnSp>
      <p:cxnSp>
        <p:nvCxnSpPr>
          <p:cNvPr id="30" name="Google Shape;540;p10">
            <a:extLst>
              <a:ext uri="{FF2B5EF4-FFF2-40B4-BE49-F238E27FC236}">
                <a16:creationId xmlns:a16="http://schemas.microsoft.com/office/drawing/2014/main" id="{83F92D4B-274D-DF4C-8265-1DAD2EE99927}"/>
              </a:ext>
            </a:extLst>
          </p:cNvPr>
          <p:cNvCxnSpPr>
            <a:cxnSpLocks/>
          </p:cNvCxnSpPr>
          <p:nvPr/>
        </p:nvCxnSpPr>
        <p:spPr>
          <a:xfrm>
            <a:off x="462800" y="4040249"/>
            <a:ext cx="8374154" cy="0"/>
          </a:xfrm>
          <a:prstGeom prst="straightConnector1">
            <a:avLst/>
          </a:prstGeom>
          <a:noFill/>
          <a:ln w="9525" cap="flat" cmpd="sng">
            <a:solidFill>
              <a:srgbClr val="BBBCBC"/>
            </a:solidFill>
            <a:prstDash val="dash"/>
            <a:round/>
            <a:headEnd type="none" w="sm" len="sm"/>
            <a:tailEnd type="none" w="sm" len="sm"/>
          </a:ln>
        </p:spPr>
      </p:cxnSp>
      <p:sp>
        <p:nvSpPr>
          <p:cNvPr id="31" name="Google Shape;542;p10">
            <a:extLst>
              <a:ext uri="{FF2B5EF4-FFF2-40B4-BE49-F238E27FC236}">
                <a16:creationId xmlns:a16="http://schemas.microsoft.com/office/drawing/2014/main" id="{F984EE8B-165C-9FFB-A17D-3B05201FF8DA}"/>
              </a:ext>
            </a:extLst>
          </p:cNvPr>
          <p:cNvSpPr txBox="1"/>
          <p:nvPr/>
        </p:nvSpPr>
        <p:spPr>
          <a:xfrm>
            <a:off x="2733679" y="969037"/>
            <a:ext cx="1428923" cy="265846"/>
          </a:xfrm>
          <a:prstGeom prst="rect">
            <a:avLst/>
          </a:prstGeom>
          <a:noFill/>
          <a:ln>
            <a:noFill/>
          </a:ln>
        </p:spPr>
        <p:txBody>
          <a:bodyPr spcFirstLastPara="1" wrap="square" lIns="33231" tIns="33231" rIns="33231" bIns="33231" anchor="b" anchorCtr="0">
            <a:noAutofit/>
          </a:bodyPr>
          <a:lstStyle/>
          <a:p>
            <a:pPr algn="ctr">
              <a:lnSpc>
                <a:spcPct val="106000"/>
              </a:lnSpc>
              <a:buSzPts val="1200"/>
            </a:pPr>
            <a:r>
              <a:rPr lang="ja-JP" altLang="en-US" sz="1100"/>
              <a:t>プレイヤー</a:t>
            </a:r>
            <a:endParaRPr sz="1100" baseline="30000"/>
          </a:p>
        </p:txBody>
      </p:sp>
      <p:cxnSp>
        <p:nvCxnSpPr>
          <p:cNvPr id="32" name="Google Shape;543;p10">
            <a:extLst>
              <a:ext uri="{FF2B5EF4-FFF2-40B4-BE49-F238E27FC236}">
                <a16:creationId xmlns:a16="http://schemas.microsoft.com/office/drawing/2014/main" id="{D8B85357-3792-28D7-B599-7325D6CB78E6}"/>
              </a:ext>
            </a:extLst>
          </p:cNvPr>
          <p:cNvCxnSpPr/>
          <p:nvPr/>
        </p:nvCxnSpPr>
        <p:spPr>
          <a:xfrm>
            <a:off x="2733679" y="1234883"/>
            <a:ext cx="1428923" cy="0"/>
          </a:xfrm>
          <a:prstGeom prst="straightConnector1">
            <a:avLst/>
          </a:prstGeom>
          <a:noFill/>
          <a:ln w="19050" cap="flat" cmpd="sng">
            <a:solidFill>
              <a:srgbClr val="0D8390"/>
            </a:solidFill>
            <a:prstDash val="solid"/>
            <a:round/>
            <a:headEnd type="none" w="sm" len="sm"/>
            <a:tailEnd type="none" w="sm" len="sm"/>
          </a:ln>
        </p:spPr>
      </p:cxnSp>
      <p:sp>
        <p:nvSpPr>
          <p:cNvPr id="33" name="Google Shape;544;p10">
            <a:extLst>
              <a:ext uri="{FF2B5EF4-FFF2-40B4-BE49-F238E27FC236}">
                <a16:creationId xmlns:a16="http://schemas.microsoft.com/office/drawing/2014/main" id="{42F5BF37-E0BA-B9E8-9D8D-3BB3A4271BC7}"/>
              </a:ext>
            </a:extLst>
          </p:cNvPr>
          <p:cNvSpPr txBox="1"/>
          <p:nvPr/>
        </p:nvSpPr>
        <p:spPr>
          <a:xfrm>
            <a:off x="2732238" y="1320682"/>
            <a:ext cx="1428923" cy="386750"/>
          </a:xfrm>
          <a:prstGeom prst="rect">
            <a:avLst/>
          </a:prstGeom>
          <a:solidFill>
            <a:srgbClr val="0D8390"/>
          </a:solidFill>
          <a:ln w="9525" cap="flat" cmpd="sng">
            <a:solidFill>
              <a:srgbClr val="DDEFE8"/>
            </a:solidFill>
            <a:prstDash val="solid"/>
            <a:miter lim="800000"/>
            <a:headEnd type="none" w="sm" len="sm"/>
            <a:tailEnd type="none" w="sm" len="sm"/>
          </a:ln>
        </p:spPr>
        <p:txBody>
          <a:bodyPr spcFirstLastPara="1" wrap="square" lIns="66462" tIns="66462" rIns="66462" bIns="66462" anchor="ctr" anchorCtr="0">
            <a:noAutofit/>
          </a:bodyPr>
          <a:lstStyle/>
          <a:p>
            <a:pPr algn="ctr">
              <a:lnSpc>
                <a:spcPct val="110000"/>
              </a:lnSpc>
              <a:spcAft>
                <a:spcPts val="100"/>
              </a:spcAft>
            </a:pPr>
            <a:r>
              <a:rPr kumimoji="1" lang="ja-JP" altLang="en-US" sz="1100" baseline="0">
                <a:solidFill>
                  <a:schemeClr val="bg1"/>
                </a:solidFill>
                <a:latin typeface="Meiryo UI" panose="020B0604030504040204" pitchFamily="50" charset="-128"/>
                <a:ea typeface="Meiryo UI" panose="020B0604030504040204" pitchFamily="50" charset="-128"/>
              </a:rPr>
              <a:t>小松　俊彦</a:t>
            </a:r>
            <a:r>
              <a:rPr kumimoji="1" lang="en-US" altLang="ja-JP" sz="1100" baseline="0">
                <a:solidFill>
                  <a:schemeClr val="bg1"/>
                </a:solidFill>
                <a:latin typeface="Meiryo UI" panose="020B0604030504040204" pitchFamily="50" charset="-128"/>
                <a:ea typeface="Meiryo UI" panose="020B0604030504040204" pitchFamily="50" charset="-128"/>
              </a:rPr>
              <a:t>/</a:t>
            </a:r>
            <a:r>
              <a:rPr kumimoji="1" lang="ja-JP" altLang="en-US" sz="1100" baseline="0">
                <a:solidFill>
                  <a:schemeClr val="bg1"/>
                </a:solidFill>
                <a:latin typeface="Meiryo UI" panose="020B0604030504040204" pitchFamily="50" charset="-128"/>
                <a:ea typeface="Meiryo UI" panose="020B0604030504040204" pitchFamily="50" charset="-128"/>
              </a:rPr>
              <a:t>設備・開発チーム長補佐</a:t>
            </a:r>
          </a:p>
        </p:txBody>
      </p:sp>
      <p:sp>
        <p:nvSpPr>
          <p:cNvPr id="34" name="Google Shape;545;p10">
            <a:extLst>
              <a:ext uri="{FF2B5EF4-FFF2-40B4-BE49-F238E27FC236}">
                <a16:creationId xmlns:a16="http://schemas.microsoft.com/office/drawing/2014/main" id="{A52B2A29-FF6F-8CF3-EE5A-9628857732B5}"/>
              </a:ext>
            </a:extLst>
          </p:cNvPr>
          <p:cNvSpPr txBox="1"/>
          <p:nvPr/>
        </p:nvSpPr>
        <p:spPr>
          <a:xfrm>
            <a:off x="2732238" y="1882058"/>
            <a:ext cx="1428923" cy="386750"/>
          </a:xfrm>
          <a:prstGeom prst="rect">
            <a:avLst/>
          </a:prstGeom>
          <a:solidFill>
            <a:srgbClr val="0D8390"/>
          </a:solidFill>
          <a:ln w="9525" cap="flat" cmpd="sng">
            <a:solidFill>
              <a:srgbClr val="DDEFE8"/>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金谷 公直</a:t>
            </a:r>
            <a:r>
              <a:rPr lang="en-US" altLang="ja-JP" sz="1100">
                <a:solidFill>
                  <a:srgbClr val="FFFFFF"/>
                </a:solidFill>
              </a:rPr>
              <a:t>/</a:t>
            </a:r>
            <a:r>
              <a:rPr lang="ja-JP" altLang="en-US" sz="1100">
                <a:solidFill>
                  <a:srgbClr val="FFFFFF"/>
                </a:solidFill>
              </a:rPr>
              <a:t>設備・開発チーム長</a:t>
            </a:r>
            <a:endParaRPr sz="1100">
              <a:solidFill>
                <a:srgbClr val="FFFFFF"/>
              </a:solidFill>
            </a:endParaRPr>
          </a:p>
        </p:txBody>
      </p:sp>
      <p:sp>
        <p:nvSpPr>
          <p:cNvPr id="35" name="Google Shape;546;p10">
            <a:extLst>
              <a:ext uri="{FF2B5EF4-FFF2-40B4-BE49-F238E27FC236}">
                <a16:creationId xmlns:a16="http://schemas.microsoft.com/office/drawing/2014/main" id="{1B12AA6A-046C-F737-EE1C-172385904F20}"/>
              </a:ext>
            </a:extLst>
          </p:cNvPr>
          <p:cNvSpPr txBox="1"/>
          <p:nvPr/>
        </p:nvSpPr>
        <p:spPr>
          <a:xfrm>
            <a:off x="2732238" y="2443434"/>
            <a:ext cx="1428923" cy="386750"/>
          </a:xfrm>
          <a:prstGeom prst="rect">
            <a:avLst/>
          </a:prstGeom>
          <a:solidFill>
            <a:srgbClr val="0D8390"/>
          </a:solidFill>
          <a:ln w="9525" cap="flat" cmpd="sng">
            <a:solidFill>
              <a:srgbClr val="DDEFE8"/>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zh-TW" altLang="en-US" sz="1100">
                <a:solidFill>
                  <a:srgbClr val="FFFFFF"/>
                </a:solidFill>
              </a:rPr>
              <a:t>後藤 満</a:t>
            </a:r>
            <a:r>
              <a:rPr lang="en-US" altLang="zh-TW" sz="1100">
                <a:solidFill>
                  <a:srgbClr val="FFFFFF"/>
                </a:solidFill>
              </a:rPr>
              <a:t>/</a:t>
            </a:r>
            <a:endParaRPr lang="zh-TW" altLang="en-US" sz="1100">
              <a:solidFill>
                <a:srgbClr val="FFFFFF"/>
              </a:solidFill>
            </a:endParaRPr>
          </a:p>
        </p:txBody>
      </p:sp>
      <p:sp>
        <p:nvSpPr>
          <p:cNvPr id="36" name="Google Shape;547;p10">
            <a:extLst>
              <a:ext uri="{FF2B5EF4-FFF2-40B4-BE49-F238E27FC236}">
                <a16:creationId xmlns:a16="http://schemas.microsoft.com/office/drawing/2014/main" id="{564C2A6D-054D-D29D-8FFA-897A1BC9920A}"/>
              </a:ext>
            </a:extLst>
          </p:cNvPr>
          <p:cNvSpPr txBox="1"/>
          <p:nvPr/>
        </p:nvSpPr>
        <p:spPr>
          <a:xfrm>
            <a:off x="2732238" y="3004810"/>
            <a:ext cx="1428923" cy="386750"/>
          </a:xfrm>
          <a:prstGeom prst="rect">
            <a:avLst/>
          </a:prstGeom>
          <a:solidFill>
            <a:srgbClr val="0D8390"/>
          </a:solidFill>
          <a:ln w="9525" cap="flat" cmpd="sng">
            <a:solidFill>
              <a:srgbClr val="DDEFE8"/>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酒井 夏実</a:t>
            </a:r>
            <a:r>
              <a:rPr lang="en-US" altLang="zh-TW" sz="1100">
                <a:solidFill>
                  <a:srgbClr val="FFFFFF"/>
                </a:solidFill>
              </a:rPr>
              <a:t>/</a:t>
            </a:r>
            <a:endParaRPr lang="zh-TW" altLang="en-US" sz="1100">
              <a:solidFill>
                <a:srgbClr val="FFFFFF"/>
              </a:solidFill>
            </a:endParaRPr>
          </a:p>
        </p:txBody>
      </p:sp>
      <p:sp>
        <p:nvSpPr>
          <p:cNvPr id="37" name="Google Shape;548;p10">
            <a:extLst>
              <a:ext uri="{FF2B5EF4-FFF2-40B4-BE49-F238E27FC236}">
                <a16:creationId xmlns:a16="http://schemas.microsoft.com/office/drawing/2014/main" id="{713CB892-5F23-3620-8240-FB6629A3E2D3}"/>
              </a:ext>
            </a:extLst>
          </p:cNvPr>
          <p:cNvSpPr txBox="1"/>
          <p:nvPr/>
        </p:nvSpPr>
        <p:spPr>
          <a:xfrm>
            <a:off x="2732238" y="3566186"/>
            <a:ext cx="1428923" cy="386750"/>
          </a:xfrm>
          <a:prstGeom prst="rect">
            <a:avLst/>
          </a:prstGeom>
          <a:solidFill>
            <a:schemeClr val="bg2">
              <a:lumMod val="75000"/>
            </a:schemeClr>
          </a:solidFill>
          <a:ln w="9525" cap="flat" cmpd="sng">
            <a:solidFill>
              <a:schemeClr val="bg2">
                <a:lumMod val="50000"/>
              </a:schemeClr>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吉岡　紀幸</a:t>
            </a:r>
            <a:r>
              <a:rPr lang="en-US" altLang="ja-JP" sz="1100">
                <a:solidFill>
                  <a:srgbClr val="FFFFFF"/>
                </a:solidFill>
              </a:rPr>
              <a:t>/</a:t>
            </a:r>
            <a:r>
              <a:rPr lang="ja-JP" altLang="en-US" sz="1100">
                <a:solidFill>
                  <a:srgbClr val="FFFFFF"/>
                </a:solidFill>
              </a:rPr>
              <a:t>執行役員・製造部長</a:t>
            </a:r>
          </a:p>
        </p:txBody>
      </p:sp>
      <p:sp>
        <p:nvSpPr>
          <p:cNvPr id="38" name="Google Shape;548;p10">
            <a:extLst>
              <a:ext uri="{FF2B5EF4-FFF2-40B4-BE49-F238E27FC236}">
                <a16:creationId xmlns:a16="http://schemas.microsoft.com/office/drawing/2014/main" id="{5CB765FA-B14D-1769-82DE-3A7095A66CB7}"/>
              </a:ext>
            </a:extLst>
          </p:cNvPr>
          <p:cNvSpPr txBox="1"/>
          <p:nvPr/>
        </p:nvSpPr>
        <p:spPr>
          <a:xfrm>
            <a:off x="2732238" y="4127562"/>
            <a:ext cx="1428923" cy="386750"/>
          </a:xfrm>
          <a:prstGeom prst="rect">
            <a:avLst/>
          </a:prstGeom>
          <a:solidFill>
            <a:schemeClr val="bg2">
              <a:lumMod val="75000"/>
            </a:schemeClr>
          </a:solidFill>
          <a:ln w="9525" cap="flat" cmpd="sng">
            <a:solidFill>
              <a:schemeClr val="bg2">
                <a:lumMod val="50000"/>
              </a:schemeClr>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zh-TW" altLang="en-US" sz="1100">
                <a:solidFill>
                  <a:srgbClr val="FFFFFF"/>
                </a:solidFill>
              </a:rPr>
              <a:t>能勢山　圭二</a:t>
            </a:r>
          </a:p>
          <a:p>
            <a:pPr algn="ctr">
              <a:buClr>
                <a:srgbClr val="FFFFFF"/>
              </a:buClr>
              <a:buSzPts val="1200"/>
            </a:pPr>
            <a:r>
              <a:rPr lang="en-US" altLang="ja-JP" sz="1100">
                <a:solidFill>
                  <a:srgbClr val="FFFFFF"/>
                </a:solidFill>
              </a:rPr>
              <a:t>/</a:t>
            </a:r>
            <a:r>
              <a:rPr lang="ja-JP" altLang="en-US" sz="1100">
                <a:solidFill>
                  <a:srgbClr val="FFFFFF"/>
                </a:solidFill>
              </a:rPr>
              <a:t>社長補佐</a:t>
            </a:r>
          </a:p>
        </p:txBody>
      </p:sp>
      <p:sp>
        <p:nvSpPr>
          <p:cNvPr id="39" name="Google Shape;548;p10">
            <a:extLst>
              <a:ext uri="{FF2B5EF4-FFF2-40B4-BE49-F238E27FC236}">
                <a16:creationId xmlns:a16="http://schemas.microsoft.com/office/drawing/2014/main" id="{A9640C40-8357-7B70-2AB6-11F017468B72}"/>
              </a:ext>
            </a:extLst>
          </p:cNvPr>
          <p:cNvSpPr txBox="1"/>
          <p:nvPr/>
        </p:nvSpPr>
        <p:spPr>
          <a:xfrm>
            <a:off x="2732238" y="4688938"/>
            <a:ext cx="1428923" cy="386750"/>
          </a:xfrm>
          <a:prstGeom prst="rect">
            <a:avLst/>
          </a:prstGeom>
          <a:solidFill>
            <a:schemeClr val="bg2">
              <a:lumMod val="75000"/>
            </a:schemeClr>
          </a:solidFill>
          <a:ln w="9525" cap="flat" cmpd="sng">
            <a:solidFill>
              <a:schemeClr val="bg2">
                <a:lumMod val="50000"/>
              </a:schemeClr>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渋谷　勝</a:t>
            </a:r>
          </a:p>
          <a:p>
            <a:pPr algn="ctr">
              <a:buClr>
                <a:srgbClr val="FFFFFF"/>
              </a:buClr>
              <a:buSzPts val="1200"/>
            </a:pPr>
            <a:r>
              <a:rPr lang="en-US" altLang="ja-JP" sz="1100">
                <a:solidFill>
                  <a:srgbClr val="FFFFFF"/>
                </a:solidFill>
              </a:rPr>
              <a:t>/</a:t>
            </a:r>
            <a:r>
              <a:rPr lang="ja-JP" altLang="en-US" sz="1100">
                <a:solidFill>
                  <a:srgbClr val="FFFFFF"/>
                </a:solidFill>
              </a:rPr>
              <a:t>品質保証部長</a:t>
            </a:r>
          </a:p>
        </p:txBody>
      </p:sp>
      <p:sp>
        <p:nvSpPr>
          <p:cNvPr id="40" name="Google Shape;548;p10">
            <a:extLst>
              <a:ext uri="{FF2B5EF4-FFF2-40B4-BE49-F238E27FC236}">
                <a16:creationId xmlns:a16="http://schemas.microsoft.com/office/drawing/2014/main" id="{5DC7638E-1DC7-DA74-1209-4A7EF9DEAF05}"/>
              </a:ext>
            </a:extLst>
          </p:cNvPr>
          <p:cNvSpPr txBox="1"/>
          <p:nvPr/>
        </p:nvSpPr>
        <p:spPr>
          <a:xfrm>
            <a:off x="2732238" y="5250314"/>
            <a:ext cx="1428923" cy="386750"/>
          </a:xfrm>
          <a:prstGeom prst="rect">
            <a:avLst/>
          </a:prstGeom>
          <a:solidFill>
            <a:schemeClr val="bg2">
              <a:lumMod val="75000"/>
            </a:schemeClr>
          </a:solidFill>
          <a:ln w="9525" cap="flat" cmpd="sng">
            <a:solidFill>
              <a:schemeClr val="bg2">
                <a:lumMod val="50000"/>
              </a:schemeClr>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川野　大介</a:t>
            </a:r>
          </a:p>
          <a:p>
            <a:pPr algn="ctr">
              <a:buClr>
                <a:srgbClr val="FFFFFF"/>
              </a:buClr>
              <a:buSzPts val="1200"/>
            </a:pPr>
            <a:r>
              <a:rPr lang="en-US" altLang="ja-JP" sz="1100">
                <a:solidFill>
                  <a:srgbClr val="FFFFFF"/>
                </a:solidFill>
              </a:rPr>
              <a:t>/</a:t>
            </a:r>
            <a:r>
              <a:rPr lang="ja-JP" altLang="en-US" sz="1100">
                <a:solidFill>
                  <a:srgbClr val="FFFFFF"/>
                </a:solidFill>
              </a:rPr>
              <a:t>製造部長代行</a:t>
            </a:r>
          </a:p>
        </p:txBody>
      </p:sp>
      <p:sp>
        <p:nvSpPr>
          <p:cNvPr id="41" name="Google Shape;548;p10">
            <a:extLst>
              <a:ext uri="{FF2B5EF4-FFF2-40B4-BE49-F238E27FC236}">
                <a16:creationId xmlns:a16="http://schemas.microsoft.com/office/drawing/2014/main" id="{21BDDF30-035D-D6D8-9206-FB0353AA564E}"/>
              </a:ext>
            </a:extLst>
          </p:cNvPr>
          <p:cNvSpPr txBox="1"/>
          <p:nvPr/>
        </p:nvSpPr>
        <p:spPr>
          <a:xfrm>
            <a:off x="2732238" y="5811688"/>
            <a:ext cx="1428923" cy="386750"/>
          </a:xfrm>
          <a:prstGeom prst="rect">
            <a:avLst/>
          </a:prstGeom>
          <a:solidFill>
            <a:schemeClr val="bg2">
              <a:lumMod val="75000"/>
            </a:schemeClr>
          </a:solidFill>
          <a:ln w="9525" cap="flat" cmpd="sng">
            <a:solidFill>
              <a:schemeClr val="bg2">
                <a:lumMod val="50000"/>
              </a:schemeClr>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加藤　直樹</a:t>
            </a:r>
          </a:p>
          <a:p>
            <a:pPr algn="ctr">
              <a:buClr>
                <a:srgbClr val="FFFFFF"/>
              </a:buClr>
              <a:buSzPts val="1200"/>
            </a:pPr>
            <a:r>
              <a:rPr lang="en-US" altLang="ja-JP" sz="1100">
                <a:solidFill>
                  <a:srgbClr val="FFFFFF"/>
                </a:solidFill>
              </a:rPr>
              <a:t>/</a:t>
            </a:r>
            <a:r>
              <a:rPr lang="ja-JP" altLang="en-US" sz="1100">
                <a:solidFill>
                  <a:srgbClr val="FFFFFF"/>
                </a:solidFill>
              </a:rPr>
              <a:t>製造課長</a:t>
            </a:r>
          </a:p>
        </p:txBody>
      </p:sp>
      <p:cxnSp>
        <p:nvCxnSpPr>
          <p:cNvPr id="42" name="Google Shape;522;p10">
            <a:extLst>
              <a:ext uri="{FF2B5EF4-FFF2-40B4-BE49-F238E27FC236}">
                <a16:creationId xmlns:a16="http://schemas.microsoft.com/office/drawing/2014/main" id="{47B9AD4E-34B1-C966-E642-68BCC0CE91B0}"/>
              </a:ext>
            </a:extLst>
          </p:cNvPr>
          <p:cNvCxnSpPr>
            <a:cxnSpLocks/>
          </p:cNvCxnSpPr>
          <p:nvPr/>
        </p:nvCxnSpPr>
        <p:spPr>
          <a:xfrm>
            <a:off x="462800" y="2356121"/>
            <a:ext cx="8374154" cy="0"/>
          </a:xfrm>
          <a:prstGeom prst="straightConnector1">
            <a:avLst/>
          </a:prstGeom>
          <a:noFill/>
          <a:ln w="9525" cap="flat" cmpd="sng">
            <a:solidFill>
              <a:srgbClr val="BBBCBC"/>
            </a:solidFill>
            <a:prstDash val="dash"/>
            <a:round/>
            <a:headEnd type="none" w="sm" len="sm"/>
            <a:tailEnd type="none" w="sm" len="sm"/>
          </a:ln>
        </p:spPr>
      </p:cxnSp>
      <p:cxnSp>
        <p:nvCxnSpPr>
          <p:cNvPr id="43" name="Google Shape;540;p10">
            <a:extLst>
              <a:ext uri="{FF2B5EF4-FFF2-40B4-BE49-F238E27FC236}">
                <a16:creationId xmlns:a16="http://schemas.microsoft.com/office/drawing/2014/main" id="{0DFD1FCE-D8E8-07E2-7996-D7C7FE0782F0}"/>
              </a:ext>
            </a:extLst>
          </p:cNvPr>
          <p:cNvCxnSpPr>
            <a:cxnSpLocks/>
          </p:cNvCxnSpPr>
          <p:nvPr/>
        </p:nvCxnSpPr>
        <p:spPr>
          <a:xfrm>
            <a:off x="462800" y="4601625"/>
            <a:ext cx="8374154" cy="0"/>
          </a:xfrm>
          <a:prstGeom prst="straightConnector1">
            <a:avLst/>
          </a:prstGeom>
          <a:noFill/>
          <a:ln w="9525" cap="flat" cmpd="sng">
            <a:solidFill>
              <a:srgbClr val="BBBCBC"/>
            </a:solidFill>
            <a:prstDash val="dash"/>
            <a:round/>
            <a:headEnd type="none" w="sm" len="sm"/>
            <a:tailEnd type="none" w="sm" len="sm"/>
          </a:ln>
        </p:spPr>
      </p:cxnSp>
      <p:cxnSp>
        <p:nvCxnSpPr>
          <p:cNvPr id="44" name="Google Shape;540;p10">
            <a:extLst>
              <a:ext uri="{FF2B5EF4-FFF2-40B4-BE49-F238E27FC236}">
                <a16:creationId xmlns:a16="http://schemas.microsoft.com/office/drawing/2014/main" id="{49D591FB-D602-FD0B-269C-3627B024A2B1}"/>
              </a:ext>
            </a:extLst>
          </p:cNvPr>
          <p:cNvCxnSpPr>
            <a:cxnSpLocks/>
          </p:cNvCxnSpPr>
          <p:nvPr/>
        </p:nvCxnSpPr>
        <p:spPr>
          <a:xfrm>
            <a:off x="462800" y="5163001"/>
            <a:ext cx="8374154" cy="0"/>
          </a:xfrm>
          <a:prstGeom prst="straightConnector1">
            <a:avLst/>
          </a:prstGeom>
          <a:noFill/>
          <a:ln w="9525" cap="flat" cmpd="sng">
            <a:solidFill>
              <a:srgbClr val="BBBCBC"/>
            </a:solidFill>
            <a:prstDash val="dash"/>
            <a:round/>
            <a:headEnd type="none" w="sm" len="sm"/>
            <a:tailEnd type="none" w="sm" len="sm"/>
          </a:ln>
        </p:spPr>
      </p:cxnSp>
      <p:cxnSp>
        <p:nvCxnSpPr>
          <p:cNvPr id="45" name="Google Shape;540;p10">
            <a:extLst>
              <a:ext uri="{FF2B5EF4-FFF2-40B4-BE49-F238E27FC236}">
                <a16:creationId xmlns:a16="http://schemas.microsoft.com/office/drawing/2014/main" id="{F3ED65EF-AA63-8C39-F82B-1158AD1B3DA5}"/>
              </a:ext>
            </a:extLst>
          </p:cNvPr>
          <p:cNvCxnSpPr>
            <a:cxnSpLocks/>
          </p:cNvCxnSpPr>
          <p:nvPr/>
        </p:nvCxnSpPr>
        <p:spPr>
          <a:xfrm>
            <a:off x="462800" y="5724377"/>
            <a:ext cx="8374154" cy="0"/>
          </a:xfrm>
          <a:prstGeom prst="straightConnector1">
            <a:avLst/>
          </a:prstGeom>
          <a:noFill/>
          <a:ln w="9525" cap="flat" cmpd="sng">
            <a:solidFill>
              <a:srgbClr val="BBBCBC"/>
            </a:solidFill>
            <a:prstDash val="dash"/>
            <a:round/>
            <a:headEnd type="none" w="sm" len="sm"/>
            <a:tailEnd type="none" w="sm" len="sm"/>
          </a:ln>
        </p:spPr>
      </p:cxnSp>
      <p:sp>
        <p:nvSpPr>
          <p:cNvPr id="47" name="Google Shape;544;p10">
            <a:extLst>
              <a:ext uri="{FF2B5EF4-FFF2-40B4-BE49-F238E27FC236}">
                <a16:creationId xmlns:a16="http://schemas.microsoft.com/office/drawing/2014/main" id="{CA2DB176-4774-C8E4-47DD-058093218B58}"/>
              </a:ext>
            </a:extLst>
          </p:cNvPr>
          <p:cNvSpPr txBox="1"/>
          <p:nvPr/>
        </p:nvSpPr>
        <p:spPr>
          <a:xfrm>
            <a:off x="4613243" y="6222104"/>
            <a:ext cx="4484577" cy="180422"/>
          </a:xfrm>
          <a:prstGeom prst="rect">
            <a:avLst/>
          </a:prstGeom>
          <a:solidFill>
            <a:srgbClr val="0D8390"/>
          </a:solidFill>
          <a:ln w="9525" cap="flat" cmpd="sng">
            <a:solidFill>
              <a:srgbClr val="DDEFE8"/>
            </a:solidFill>
            <a:prstDash val="solid"/>
            <a:miter lim="800000"/>
            <a:headEnd type="none" w="sm" len="sm"/>
            <a:tailEnd type="none" w="sm" len="sm"/>
          </a:ln>
        </p:spPr>
        <p:txBody>
          <a:bodyPr spcFirstLastPara="1" wrap="square" lIns="66462" tIns="66462" rIns="66462" bIns="66462" anchor="ctr" anchorCtr="0">
            <a:noAutofit/>
          </a:bodyPr>
          <a:lstStyle/>
          <a:p>
            <a:pPr algn="ctr">
              <a:lnSpc>
                <a:spcPct val="110000"/>
              </a:lnSpc>
              <a:spcAft>
                <a:spcPts val="100"/>
              </a:spcAft>
            </a:pPr>
            <a:r>
              <a:rPr kumimoji="1" lang="ja-JP" altLang="en-US" sz="1100" baseline="0">
                <a:solidFill>
                  <a:schemeClr val="bg1"/>
                </a:solidFill>
                <a:latin typeface="Meiryo UI" panose="020B0604030504040204" pitchFamily="50" charset="-128"/>
                <a:ea typeface="Meiryo UI" panose="020B0604030504040204" pitchFamily="50" charset="-128"/>
              </a:rPr>
              <a:t>伊藤忠丸紅鉄鋼 </a:t>
            </a:r>
            <a:r>
              <a:rPr kumimoji="1" lang="en-US" altLang="ja-JP" sz="1100" baseline="0">
                <a:solidFill>
                  <a:schemeClr val="bg1"/>
                </a:solidFill>
                <a:latin typeface="Meiryo UI" panose="020B0604030504040204" pitchFamily="50" charset="-128"/>
                <a:ea typeface="Meiryo UI" panose="020B0604030504040204" pitchFamily="50" charset="-128"/>
              </a:rPr>
              <a:t>Marubeni-Itochu Steel Inc. (MISI)</a:t>
            </a:r>
            <a:endParaRPr kumimoji="1" lang="ja-JP" altLang="en-US" sz="1100" baseline="0">
              <a:solidFill>
                <a:schemeClr val="bg1"/>
              </a:solidFill>
              <a:latin typeface="Meiryo UI" panose="020B0604030504040204" pitchFamily="50" charset="-128"/>
              <a:ea typeface="Meiryo UI" panose="020B0604030504040204" pitchFamily="50" charset="-128"/>
            </a:endParaRPr>
          </a:p>
        </p:txBody>
      </p:sp>
      <p:sp>
        <p:nvSpPr>
          <p:cNvPr id="48" name="Google Shape;548;p10">
            <a:extLst>
              <a:ext uri="{FF2B5EF4-FFF2-40B4-BE49-F238E27FC236}">
                <a16:creationId xmlns:a16="http://schemas.microsoft.com/office/drawing/2014/main" id="{D307715D-41BE-B448-21A5-8623F266628D}"/>
              </a:ext>
            </a:extLst>
          </p:cNvPr>
          <p:cNvSpPr txBox="1"/>
          <p:nvPr/>
        </p:nvSpPr>
        <p:spPr>
          <a:xfrm>
            <a:off x="4613242" y="6447042"/>
            <a:ext cx="4484577" cy="180422"/>
          </a:xfrm>
          <a:prstGeom prst="rect">
            <a:avLst/>
          </a:prstGeom>
          <a:solidFill>
            <a:schemeClr val="bg2">
              <a:lumMod val="75000"/>
            </a:schemeClr>
          </a:solidFill>
          <a:ln w="9525" cap="flat" cmpd="sng">
            <a:solidFill>
              <a:schemeClr val="bg2">
                <a:lumMod val="50000"/>
              </a:schemeClr>
            </a:solidFill>
            <a:prstDash val="solid"/>
            <a:miter lim="800000"/>
            <a:headEnd type="none" w="sm" len="sm"/>
            <a:tailEnd type="none" w="sm" len="sm"/>
          </a:ln>
        </p:spPr>
        <p:txBody>
          <a:bodyPr spcFirstLastPara="1" wrap="square" lIns="66462" tIns="66462" rIns="66462" bIns="66462" anchor="ctr" anchorCtr="0">
            <a:noAutofit/>
          </a:bodyPr>
          <a:lstStyle/>
          <a:p>
            <a:pPr algn="ctr">
              <a:buClr>
                <a:srgbClr val="FFFFFF"/>
              </a:buClr>
              <a:buSzPts val="1200"/>
            </a:pPr>
            <a:r>
              <a:rPr lang="ja-JP" altLang="en-US" sz="1100">
                <a:solidFill>
                  <a:srgbClr val="FFFFFF"/>
                </a:solidFill>
              </a:rPr>
              <a:t>東京スチールセンター　</a:t>
            </a:r>
            <a:r>
              <a:rPr lang="en-US" altLang="ja-JP" sz="1100">
                <a:solidFill>
                  <a:srgbClr val="FFFFFF"/>
                </a:solidFill>
              </a:rPr>
              <a:t>TOKYO STEEL CENTER CO., LTD. (TSC)</a:t>
            </a:r>
            <a:endParaRPr lang="ja-JP" altLang="en-US" sz="1100">
              <a:solidFill>
                <a:srgbClr val="FFFFFF"/>
              </a:solidFill>
            </a:endParaRPr>
          </a:p>
        </p:txBody>
      </p:sp>
      <p:sp>
        <p:nvSpPr>
          <p:cNvPr id="49" name="Google Shape;525;p10">
            <a:extLst>
              <a:ext uri="{FF2B5EF4-FFF2-40B4-BE49-F238E27FC236}">
                <a16:creationId xmlns:a16="http://schemas.microsoft.com/office/drawing/2014/main" id="{BCF6F832-F075-EABB-D1F6-95227351598E}"/>
              </a:ext>
            </a:extLst>
          </p:cNvPr>
          <p:cNvSpPr txBox="1"/>
          <p:nvPr/>
        </p:nvSpPr>
        <p:spPr>
          <a:xfrm>
            <a:off x="357035" y="1760260"/>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sym typeface="MS Gothic"/>
              </a:rPr>
              <a:t>他ライン、他事業所への展開検討</a:t>
            </a:r>
            <a:endParaRPr lang="en-US" altLang="ja-JP" sz="1100">
              <a:latin typeface="+mj-lt"/>
              <a:ea typeface="Meiryo UI" panose="020B0604030504040204" pitchFamily="50" charset="-128"/>
              <a:sym typeface="MS Gothic"/>
            </a:endParaRPr>
          </a:p>
        </p:txBody>
      </p:sp>
      <p:sp>
        <p:nvSpPr>
          <p:cNvPr id="50" name="Google Shape;525;p10">
            <a:extLst>
              <a:ext uri="{FF2B5EF4-FFF2-40B4-BE49-F238E27FC236}">
                <a16:creationId xmlns:a16="http://schemas.microsoft.com/office/drawing/2014/main" id="{859E80BF-11EB-94DD-15DA-06CFFC847852}"/>
              </a:ext>
            </a:extLst>
          </p:cNvPr>
          <p:cNvSpPr txBox="1"/>
          <p:nvPr/>
        </p:nvSpPr>
        <p:spPr>
          <a:xfrm>
            <a:off x="357035" y="2317504"/>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検査システムの設計、製作手配</a:t>
            </a:r>
            <a:endParaRPr lang="en-US" altLang="ja-JP" sz="1100">
              <a:latin typeface="+mj-lt"/>
              <a:ea typeface="Meiryo UI" panose="020B0604030504040204" pitchFamily="50" charset="-128"/>
              <a:cs typeface="MS Gothic"/>
              <a:sym typeface="MS Gothic"/>
            </a:endParaRPr>
          </a:p>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データ管理、活用の設計</a:t>
            </a:r>
            <a:endParaRPr lang="en-US" altLang="ja-JP" sz="1100">
              <a:latin typeface="+mj-lt"/>
              <a:ea typeface="Meiryo UI" panose="020B0604030504040204" pitchFamily="50" charset="-128"/>
              <a:cs typeface="MS Gothic"/>
              <a:sym typeface="MS Gothic"/>
            </a:endParaRPr>
          </a:p>
          <a:p>
            <a:pPr marL="82065" indent="-82065">
              <a:lnSpc>
                <a:spcPct val="106000"/>
              </a:lnSpc>
              <a:buClr>
                <a:srgbClr val="A5A5A5"/>
              </a:buClr>
              <a:buSzPts val="1200"/>
              <a:buFont typeface="Arial"/>
              <a:buChar char="•"/>
            </a:pPr>
            <a:endParaRPr sz="1100">
              <a:latin typeface="+mj-lt"/>
              <a:ea typeface="Meiryo UI" panose="020B0604030504040204" pitchFamily="50" charset="-128"/>
            </a:endParaRPr>
          </a:p>
        </p:txBody>
      </p:sp>
      <p:sp>
        <p:nvSpPr>
          <p:cNvPr id="51" name="Google Shape;525;p10">
            <a:extLst>
              <a:ext uri="{FF2B5EF4-FFF2-40B4-BE49-F238E27FC236}">
                <a16:creationId xmlns:a16="http://schemas.microsoft.com/office/drawing/2014/main" id="{FC2EB032-E206-B554-539A-4E6499A2F1C2}"/>
              </a:ext>
            </a:extLst>
          </p:cNvPr>
          <p:cNvSpPr txBox="1"/>
          <p:nvPr/>
        </p:nvSpPr>
        <p:spPr>
          <a:xfrm>
            <a:off x="357035" y="2884606"/>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データ管理、活用の設計</a:t>
            </a:r>
            <a:endParaRPr lang="en-US" altLang="ja-JP" sz="1100">
              <a:latin typeface="+mj-lt"/>
              <a:ea typeface="Meiryo UI" panose="020B0604030504040204" pitchFamily="50" charset="-128"/>
              <a:cs typeface="MS Gothic"/>
              <a:sym typeface="MS Gothic"/>
            </a:endParaRPr>
          </a:p>
        </p:txBody>
      </p:sp>
      <p:sp>
        <p:nvSpPr>
          <p:cNvPr id="52" name="Google Shape;525;p10">
            <a:extLst>
              <a:ext uri="{FF2B5EF4-FFF2-40B4-BE49-F238E27FC236}">
                <a16:creationId xmlns:a16="http://schemas.microsoft.com/office/drawing/2014/main" id="{9AFC5A6E-A31C-701F-EF87-1A2A0ED4511A}"/>
              </a:ext>
            </a:extLst>
          </p:cNvPr>
          <p:cNvSpPr txBox="1"/>
          <p:nvPr/>
        </p:nvSpPr>
        <p:spPr>
          <a:xfrm>
            <a:off x="357035" y="3442159"/>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en-US" altLang="ja-JP" sz="1100">
                <a:latin typeface="+mj-lt"/>
                <a:ea typeface="Meiryo UI" panose="020B0604030504040204" pitchFamily="50" charset="-128"/>
                <a:cs typeface="MS Gothic"/>
                <a:sym typeface="MS Gothic"/>
              </a:rPr>
              <a:t>TSC</a:t>
            </a:r>
            <a:r>
              <a:rPr lang="ja-JP" altLang="en-US" sz="1100">
                <a:latin typeface="+mj-lt"/>
                <a:ea typeface="Meiryo UI" panose="020B0604030504040204" pitchFamily="50" charset="-128"/>
                <a:cs typeface="MS Gothic"/>
                <a:sym typeface="MS Gothic"/>
              </a:rPr>
              <a:t>内とりまとめと</a:t>
            </a:r>
            <a:r>
              <a:rPr lang="en-US" altLang="ja-JP" sz="1100">
                <a:latin typeface="+mj-lt"/>
                <a:ea typeface="Meiryo UI" panose="020B0604030504040204" pitchFamily="50" charset="-128"/>
                <a:cs typeface="MS Gothic"/>
                <a:sym typeface="MS Gothic"/>
              </a:rPr>
              <a:t>MISI</a:t>
            </a:r>
            <a:r>
              <a:rPr lang="ja-JP" altLang="en-US" sz="1100">
                <a:latin typeface="+mj-lt"/>
                <a:ea typeface="Meiryo UI" panose="020B0604030504040204" pitchFamily="50" charset="-128"/>
                <a:cs typeface="MS Gothic"/>
                <a:sym typeface="MS Gothic"/>
              </a:rPr>
              <a:t>との調整</a:t>
            </a:r>
            <a:endParaRPr lang="en-US" altLang="ja-JP" sz="1100">
              <a:latin typeface="+mj-lt"/>
              <a:ea typeface="Meiryo UI" panose="020B0604030504040204" pitchFamily="50" charset="-128"/>
              <a:cs typeface="MS Gothic"/>
              <a:sym typeface="MS Gothic"/>
            </a:endParaRPr>
          </a:p>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sym typeface="MS Gothic"/>
              </a:rPr>
              <a:t>社内展開推進</a:t>
            </a:r>
            <a:endParaRPr sz="1100">
              <a:latin typeface="+mj-lt"/>
              <a:ea typeface="Meiryo UI" panose="020B0604030504040204" pitchFamily="50" charset="-128"/>
            </a:endParaRPr>
          </a:p>
        </p:txBody>
      </p:sp>
      <p:sp>
        <p:nvSpPr>
          <p:cNvPr id="53" name="Google Shape;525;p10">
            <a:extLst>
              <a:ext uri="{FF2B5EF4-FFF2-40B4-BE49-F238E27FC236}">
                <a16:creationId xmlns:a16="http://schemas.microsoft.com/office/drawing/2014/main" id="{1ECDE38B-857D-2BE3-452E-481E97F8E4D9}"/>
              </a:ext>
            </a:extLst>
          </p:cNvPr>
          <p:cNvSpPr txBox="1"/>
          <p:nvPr/>
        </p:nvSpPr>
        <p:spPr>
          <a:xfrm>
            <a:off x="357035" y="4000025"/>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en-US" altLang="ja-JP" sz="1100">
                <a:latin typeface="+mj-lt"/>
                <a:ea typeface="Meiryo UI" panose="020B0604030504040204" pitchFamily="50" charset="-128"/>
                <a:cs typeface="MS Gothic"/>
                <a:sym typeface="MS Gothic"/>
              </a:rPr>
              <a:t>TSC</a:t>
            </a:r>
            <a:r>
              <a:rPr lang="ja-JP" altLang="en-US" sz="1100">
                <a:latin typeface="+mj-lt"/>
                <a:ea typeface="Meiryo UI" panose="020B0604030504040204" pitchFamily="50" charset="-128"/>
                <a:cs typeface="MS Gothic"/>
                <a:sym typeface="MS Gothic"/>
              </a:rPr>
              <a:t>内他ラインへの展開検討</a:t>
            </a:r>
            <a:endParaRPr sz="1100">
              <a:latin typeface="+mj-lt"/>
              <a:ea typeface="Meiryo UI" panose="020B0604030504040204" pitchFamily="50" charset="-128"/>
            </a:endParaRPr>
          </a:p>
        </p:txBody>
      </p:sp>
      <p:sp>
        <p:nvSpPr>
          <p:cNvPr id="54" name="Google Shape;525;p10">
            <a:extLst>
              <a:ext uri="{FF2B5EF4-FFF2-40B4-BE49-F238E27FC236}">
                <a16:creationId xmlns:a16="http://schemas.microsoft.com/office/drawing/2014/main" id="{F390FE2E-7208-10CD-EF92-0DD1B55D0B99}"/>
              </a:ext>
            </a:extLst>
          </p:cNvPr>
          <p:cNvSpPr txBox="1"/>
          <p:nvPr/>
        </p:nvSpPr>
        <p:spPr>
          <a:xfrm>
            <a:off x="357035" y="4566505"/>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sym typeface="MS Gothic"/>
              </a:rPr>
              <a:t>検査における要望とりまとめ</a:t>
            </a:r>
            <a:endParaRPr lang="en-US" altLang="ja-JP" sz="1100">
              <a:latin typeface="+mj-lt"/>
              <a:ea typeface="Meiryo UI" panose="020B0604030504040204" pitchFamily="50" charset="-128"/>
              <a:sym typeface="MS Gothic"/>
            </a:endParaRPr>
          </a:p>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sym typeface="MS Gothic"/>
              </a:rPr>
              <a:t>検査性能の評価</a:t>
            </a:r>
            <a:endParaRPr sz="1100">
              <a:latin typeface="+mj-lt"/>
              <a:ea typeface="Meiryo UI" panose="020B0604030504040204" pitchFamily="50" charset="-128"/>
            </a:endParaRPr>
          </a:p>
        </p:txBody>
      </p:sp>
      <p:sp>
        <p:nvSpPr>
          <p:cNvPr id="55" name="Google Shape;525;p10">
            <a:extLst>
              <a:ext uri="{FF2B5EF4-FFF2-40B4-BE49-F238E27FC236}">
                <a16:creationId xmlns:a16="http://schemas.microsoft.com/office/drawing/2014/main" id="{04B858A5-1AB1-956C-5D63-CE6ED3A6FB6C}"/>
              </a:ext>
            </a:extLst>
          </p:cNvPr>
          <p:cNvSpPr txBox="1"/>
          <p:nvPr/>
        </p:nvSpPr>
        <p:spPr>
          <a:xfrm>
            <a:off x="357035" y="5124371"/>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rPr>
              <a:t>設備改造と検査装置設営のとりまとめ</a:t>
            </a:r>
            <a:endParaRPr sz="1100">
              <a:latin typeface="+mj-lt"/>
              <a:ea typeface="Meiryo UI" panose="020B0604030504040204" pitchFamily="50" charset="-128"/>
            </a:endParaRPr>
          </a:p>
        </p:txBody>
      </p:sp>
      <p:sp>
        <p:nvSpPr>
          <p:cNvPr id="56" name="Google Shape;525;p10">
            <a:extLst>
              <a:ext uri="{FF2B5EF4-FFF2-40B4-BE49-F238E27FC236}">
                <a16:creationId xmlns:a16="http://schemas.microsoft.com/office/drawing/2014/main" id="{9DB1D9BB-E6D2-DBF4-85FE-07CE68BC2847}"/>
              </a:ext>
            </a:extLst>
          </p:cNvPr>
          <p:cNvSpPr txBox="1"/>
          <p:nvPr/>
        </p:nvSpPr>
        <p:spPr>
          <a:xfrm>
            <a:off x="357035" y="5685746"/>
            <a:ext cx="2259692" cy="59818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rPr>
              <a:t>設備改造、検査装置設営に関連する設計、設営</a:t>
            </a:r>
            <a:endParaRPr lang="en-US" altLang="ja-JP" sz="1100">
              <a:latin typeface="+mj-lt"/>
              <a:ea typeface="Meiryo UI" panose="020B0604030504040204" pitchFamily="50" charset="-128"/>
            </a:endParaRPr>
          </a:p>
          <a:p>
            <a:pPr marL="82065" indent="-82065">
              <a:lnSpc>
                <a:spcPct val="106000"/>
              </a:lnSpc>
              <a:buClr>
                <a:srgbClr val="A5A5A5"/>
              </a:buClr>
              <a:buSzPts val="1200"/>
              <a:buFont typeface="Arial"/>
              <a:buChar char="•"/>
            </a:pPr>
            <a:endParaRPr sz="1100">
              <a:latin typeface="+mj-lt"/>
              <a:ea typeface="Meiryo UI" panose="020B0604030504040204" pitchFamily="50" charset="-128"/>
            </a:endParaRPr>
          </a:p>
        </p:txBody>
      </p:sp>
      <p:sp>
        <p:nvSpPr>
          <p:cNvPr id="2" name="Google Shape;524;p10">
            <a:extLst>
              <a:ext uri="{FF2B5EF4-FFF2-40B4-BE49-F238E27FC236}">
                <a16:creationId xmlns:a16="http://schemas.microsoft.com/office/drawing/2014/main" id="{9274F31C-0D40-77D4-A698-CB8AF3B72A45}"/>
              </a:ext>
            </a:extLst>
          </p:cNvPr>
          <p:cNvSpPr txBox="1"/>
          <p:nvPr/>
        </p:nvSpPr>
        <p:spPr>
          <a:xfrm>
            <a:off x="4322851" y="1797044"/>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工場内設備を熟知、</a:t>
            </a:r>
            <a:r>
              <a:rPr lang="en-US" altLang="ja-JP" sz="1100">
                <a:latin typeface="+mj-lt"/>
                <a:ea typeface="Meiryo UI" panose="020B0604030504040204" pitchFamily="50" charset="-128"/>
                <a:cs typeface="MS Gothic"/>
                <a:sym typeface="MS Gothic"/>
              </a:rPr>
              <a:t>IoT</a:t>
            </a:r>
            <a:r>
              <a:rPr lang="ja-JP" altLang="en-US" sz="1100">
                <a:latin typeface="+mj-lt"/>
                <a:ea typeface="Meiryo UI" panose="020B0604030504040204" pitchFamily="50" charset="-128"/>
                <a:cs typeface="MS Gothic"/>
                <a:sym typeface="MS Gothic"/>
              </a:rPr>
              <a:t>関連のプロジェクトを推進、他事業所へ展開</a:t>
            </a:r>
            <a:endParaRPr sz="1100">
              <a:latin typeface="+mj-lt"/>
              <a:ea typeface="Meiryo UI" panose="020B0604030504040204" pitchFamily="50" charset="-128"/>
              <a:cs typeface="MS Gothic"/>
              <a:sym typeface="MS Gothic"/>
            </a:endParaRPr>
          </a:p>
        </p:txBody>
      </p:sp>
      <p:sp>
        <p:nvSpPr>
          <p:cNvPr id="18" name="Google Shape;524;p10">
            <a:extLst>
              <a:ext uri="{FF2B5EF4-FFF2-40B4-BE49-F238E27FC236}">
                <a16:creationId xmlns:a16="http://schemas.microsoft.com/office/drawing/2014/main" id="{01FB46B0-5445-EC2C-4CE3-E7C2F2E8451C}"/>
              </a:ext>
            </a:extLst>
          </p:cNvPr>
          <p:cNvSpPr txBox="1"/>
          <p:nvPr/>
        </p:nvSpPr>
        <p:spPr>
          <a:xfrm>
            <a:off x="4322851" y="2360046"/>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工場の</a:t>
            </a:r>
            <a:r>
              <a:rPr lang="en-US" sz="1100">
                <a:latin typeface="+mj-lt"/>
                <a:ea typeface="Meiryo UI" panose="020B0604030504040204" pitchFamily="50" charset="-128"/>
                <a:cs typeface="MS Gothic"/>
                <a:sym typeface="MS Gothic"/>
              </a:rPr>
              <a:t>IT</a:t>
            </a:r>
            <a:r>
              <a:rPr lang="ja-JP" altLang="en-US" sz="1100">
                <a:latin typeface="+mj-lt"/>
                <a:ea typeface="Meiryo UI" panose="020B0604030504040204" pitchFamily="50" charset="-128"/>
                <a:cs typeface="MS Gothic"/>
                <a:sym typeface="MS Gothic"/>
              </a:rPr>
              <a:t>化プロジェクトを推進</a:t>
            </a:r>
            <a:endParaRPr sz="1100">
              <a:latin typeface="+mj-lt"/>
              <a:ea typeface="Meiryo UI" panose="020B0604030504040204" pitchFamily="50" charset="-128"/>
              <a:cs typeface="MS Gothic"/>
              <a:sym typeface="MS Gothic"/>
            </a:endParaRPr>
          </a:p>
        </p:txBody>
      </p:sp>
      <p:sp>
        <p:nvSpPr>
          <p:cNvPr id="20" name="Google Shape;524;p10">
            <a:extLst>
              <a:ext uri="{FF2B5EF4-FFF2-40B4-BE49-F238E27FC236}">
                <a16:creationId xmlns:a16="http://schemas.microsoft.com/office/drawing/2014/main" id="{C03B6513-F9A6-51C4-867E-91DE2D2332D9}"/>
              </a:ext>
            </a:extLst>
          </p:cNvPr>
          <p:cNvSpPr txBox="1"/>
          <p:nvPr/>
        </p:nvSpPr>
        <p:spPr>
          <a:xfrm>
            <a:off x="4322851" y="2926063"/>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工場のデータ分析を担当</a:t>
            </a:r>
            <a:endParaRPr sz="1100">
              <a:latin typeface="+mj-lt"/>
              <a:ea typeface="Meiryo UI" panose="020B0604030504040204" pitchFamily="50" charset="-128"/>
              <a:cs typeface="MS Gothic"/>
              <a:sym typeface="MS Gothic"/>
            </a:endParaRPr>
          </a:p>
        </p:txBody>
      </p:sp>
      <p:sp>
        <p:nvSpPr>
          <p:cNvPr id="21" name="Google Shape;524;p10">
            <a:extLst>
              <a:ext uri="{FF2B5EF4-FFF2-40B4-BE49-F238E27FC236}">
                <a16:creationId xmlns:a16="http://schemas.microsoft.com/office/drawing/2014/main" id="{47E53D95-6A15-3A60-0E3E-2F0F2B1B163F}"/>
              </a:ext>
            </a:extLst>
          </p:cNvPr>
          <p:cNvSpPr txBox="1"/>
          <p:nvPr/>
        </p:nvSpPr>
        <p:spPr>
          <a:xfrm>
            <a:off x="4322851" y="3489068"/>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加工技術、工場内設備を熟知、効率向上のプロジェクトを推進</a:t>
            </a:r>
            <a:endParaRPr sz="1100">
              <a:latin typeface="+mj-lt"/>
              <a:ea typeface="Meiryo UI" panose="020B0604030504040204" pitchFamily="50" charset="-128"/>
              <a:cs typeface="MS Gothic"/>
              <a:sym typeface="MS Gothic"/>
            </a:endParaRPr>
          </a:p>
        </p:txBody>
      </p:sp>
      <p:sp>
        <p:nvSpPr>
          <p:cNvPr id="22" name="Google Shape;524;p10">
            <a:extLst>
              <a:ext uri="{FF2B5EF4-FFF2-40B4-BE49-F238E27FC236}">
                <a16:creationId xmlns:a16="http://schemas.microsoft.com/office/drawing/2014/main" id="{8DA1796A-50A9-0B25-B198-15284B78DEA2}"/>
              </a:ext>
            </a:extLst>
          </p:cNvPr>
          <p:cNvSpPr txBox="1"/>
          <p:nvPr/>
        </p:nvSpPr>
        <p:spPr>
          <a:xfrm>
            <a:off x="4322851" y="4045849"/>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工場内設備を熟知、品質保証、安全</a:t>
            </a:r>
            <a:endParaRPr sz="1100">
              <a:latin typeface="+mj-lt"/>
              <a:ea typeface="Meiryo UI" panose="020B0604030504040204" pitchFamily="50" charset="-128"/>
              <a:cs typeface="MS Gothic"/>
              <a:sym typeface="MS Gothic"/>
            </a:endParaRPr>
          </a:p>
        </p:txBody>
      </p:sp>
      <p:sp>
        <p:nvSpPr>
          <p:cNvPr id="23" name="Google Shape;524;p10">
            <a:extLst>
              <a:ext uri="{FF2B5EF4-FFF2-40B4-BE49-F238E27FC236}">
                <a16:creationId xmlns:a16="http://schemas.microsoft.com/office/drawing/2014/main" id="{5C00EE8F-988C-1A2D-8080-E72873C0656A}"/>
              </a:ext>
            </a:extLst>
          </p:cNvPr>
          <p:cNvSpPr txBox="1"/>
          <p:nvPr/>
        </p:nvSpPr>
        <p:spPr>
          <a:xfrm>
            <a:off x="4322851" y="4608075"/>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検査と品質保証を熟知、不良発生時の対策実施</a:t>
            </a:r>
            <a:endParaRPr sz="1100">
              <a:latin typeface="+mj-lt"/>
              <a:ea typeface="Meiryo UI" panose="020B0604030504040204" pitchFamily="50" charset="-128"/>
              <a:cs typeface="MS Gothic"/>
              <a:sym typeface="MS Gothic"/>
            </a:endParaRPr>
          </a:p>
        </p:txBody>
      </p:sp>
      <p:sp>
        <p:nvSpPr>
          <p:cNvPr id="24" name="Google Shape;524;p10">
            <a:extLst>
              <a:ext uri="{FF2B5EF4-FFF2-40B4-BE49-F238E27FC236}">
                <a16:creationId xmlns:a16="http://schemas.microsoft.com/office/drawing/2014/main" id="{249774BB-3028-CD19-33A6-36B1687254EC}"/>
              </a:ext>
            </a:extLst>
          </p:cNvPr>
          <p:cNvSpPr txBox="1"/>
          <p:nvPr/>
        </p:nvSpPr>
        <p:spPr>
          <a:xfrm>
            <a:off x="4322851" y="5174092"/>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設備改造や装置保全による安定加工のプロジェクトを推進</a:t>
            </a:r>
            <a:endParaRPr sz="1100">
              <a:latin typeface="+mj-lt"/>
              <a:ea typeface="Meiryo UI" panose="020B0604030504040204" pitchFamily="50" charset="-128"/>
              <a:cs typeface="MS Gothic"/>
              <a:sym typeface="MS Gothic"/>
            </a:endParaRPr>
          </a:p>
        </p:txBody>
      </p:sp>
      <p:sp>
        <p:nvSpPr>
          <p:cNvPr id="25" name="Google Shape;524;p10">
            <a:extLst>
              <a:ext uri="{FF2B5EF4-FFF2-40B4-BE49-F238E27FC236}">
                <a16:creationId xmlns:a16="http://schemas.microsoft.com/office/drawing/2014/main" id="{DA10F8AA-4CD6-644F-4F4D-03203C5BA6A2}"/>
              </a:ext>
            </a:extLst>
          </p:cNvPr>
          <p:cNvSpPr txBox="1"/>
          <p:nvPr/>
        </p:nvSpPr>
        <p:spPr>
          <a:xfrm>
            <a:off x="4322851" y="5735301"/>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加工設備、検査の現状を熟知、安全と</a:t>
            </a:r>
            <a:r>
              <a:rPr lang="en-US" altLang="ja-JP" sz="1100">
                <a:latin typeface="+mj-lt"/>
                <a:ea typeface="Meiryo UI" panose="020B0604030504040204" pitchFamily="50" charset="-128"/>
                <a:cs typeface="MS Gothic"/>
                <a:sym typeface="MS Gothic"/>
              </a:rPr>
              <a:t>DX</a:t>
            </a:r>
            <a:r>
              <a:rPr lang="ja-JP" altLang="en-US" sz="1100">
                <a:latin typeface="+mj-lt"/>
                <a:ea typeface="Meiryo UI" panose="020B0604030504040204" pitchFamily="50" charset="-128"/>
                <a:cs typeface="MS Gothic"/>
                <a:sym typeface="MS Gothic"/>
              </a:rPr>
              <a:t>化を推進</a:t>
            </a:r>
            <a:endParaRPr sz="1100">
              <a:latin typeface="+mj-lt"/>
              <a:ea typeface="Meiryo UI" panose="020B0604030504040204" pitchFamily="50" charset="-128"/>
              <a:cs typeface="MS Gothic"/>
              <a:sym typeface="MS Gothic"/>
            </a:endParaRPr>
          </a:p>
        </p:txBody>
      </p:sp>
      <p:sp>
        <p:nvSpPr>
          <p:cNvPr id="28" name="Google Shape;524;p10">
            <a:extLst>
              <a:ext uri="{FF2B5EF4-FFF2-40B4-BE49-F238E27FC236}">
                <a16:creationId xmlns:a16="http://schemas.microsoft.com/office/drawing/2014/main" id="{7DF2BE81-A353-C039-4DF0-D898BF1D3AB8}"/>
              </a:ext>
            </a:extLst>
          </p:cNvPr>
          <p:cNvSpPr txBox="1"/>
          <p:nvPr/>
        </p:nvSpPr>
        <p:spPr>
          <a:xfrm>
            <a:off x="6619458" y="1238063"/>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参加の確約をいただいている</a:t>
            </a:r>
            <a:endParaRPr sz="1100">
              <a:latin typeface="+mj-lt"/>
              <a:ea typeface="Meiryo UI" panose="020B0604030504040204" pitchFamily="50" charset="-128"/>
              <a:cs typeface="MS Gothic"/>
              <a:sym typeface="MS Gothic"/>
            </a:endParaRPr>
          </a:p>
        </p:txBody>
      </p:sp>
      <p:sp>
        <p:nvSpPr>
          <p:cNvPr id="29" name="Google Shape;524;p10">
            <a:extLst>
              <a:ext uri="{FF2B5EF4-FFF2-40B4-BE49-F238E27FC236}">
                <a16:creationId xmlns:a16="http://schemas.microsoft.com/office/drawing/2014/main" id="{FB03AF5A-19FC-B677-3985-BD241E673D36}"/>
              </a:ext>
            </a:extLst>
          </p:cNvPr>
          <p:cNvSpPr txBox="1"/>
          <p:nvPr/>
        </p:nvSpPr>
        <p:spPr>
          <a:xfrm>
            <a:off x="6619458" y="1804080"/>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事前</a:t>
            </a:r>
            <a:r>
              <a:rPr lang="en-US" altLang="ja-JP" sz="1100">
                <a:latin typeface="+mj-lt"/>
                <a:ea typeface="Meiryo UI" panose="020B0604030504040204" pitchFamily="50" charset="-128"/>
                <a:cs typeface="MS Gothic"/>
                <a:sym typeface="MS Gothic"/>
              </a:rPr>
              <a:t>web</a:t>
            </a:r>
            <a:r>
              <a:rPr lang="ja-JP" altLang="en-US" sz="1100">
                <a:latin typeface="+mj-lt"/>
                <a:ea typeface="Meiryo UI" panose="020B0604030504040204" pitchFamily="50" charset="-128"/>
                <a:cs typeface="MS Gothic"/>
                <a:sym typeface="MS Gothic"/>
              </a:rPr>
              <a:t>会議にて参加意思確認済</a:t>
            </a:r>
            <a:endParaRPr sz="1100">
              <a:latin typeface="+mj-lt"/>
              <a:ea typeface="Meiryo UI" panose="020B0604030504040204" pitchFamily="50" charset="-128"/>
              <a:cs typeface="MS Gothic"/>
              <a:sym typeface="MS Gothic"/>
            </a:endParaRPr>
          </a:p>
        </p:txBody>
      </p:sp>
      <p:sp>
        <p:nvSpPr>
          <p:cNvPr id="46" name="Google Shape;524;p10">
            <a:extLst>
              <a:ext uri="{FF2B5EF4-FFF2-40B4-BE49-F238E27FC236}">
                <a16:creationId xmlns:a16="http://schemas.microsoft.com/office/drawing/2014/main" id="{228E9EC4-72C8-FD8F-FE19-4A7E03214310}"/>
              </a:ext>
            </a:extLst>
          </p:cNvPr>
          <p:cNvSpPr txBox="1"/>
          <p:nvPr/>
        </p:nvSpPr>
        <p:spPr>
          <a:xfrm>
            <a:off x="6619458" y="2367082"/>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事前</a:t>
            </a:r>
            <a:r>
              <a:rPr lang="en-US" altLang="ja-JP" sz="1100">
                <a:latin typeface="+mj-lt"/>
                <a:ea typeface="Meiryo UI" panose="020B0604030504040204" pitchFamily="50" charset="-128"/>
                <a:cs typeface="MS Gothic"/>
                <a:sym typeface="MS Gothic"/>
              </a:rPr>
              <a:t>web</a:t>
            </a:r>
            <a:r>
              <a:rPr lang="ja-JP" altLang="en-US" sz="1100">
                <a:latin typeface="+mj-lt"/>
                <a:ea typeface="Meiryo UI" panose="020B0604030504040204" pitchFamily="50" charset="-128"/>
                <a:cs typeface="MS Gothic"/>
                <a:sym typeface="MS Gothic"/>
              </a:rPr>
              <a:t>会議にて参加意思確認済</a:t>
            </a:r>
          </a:p>
        </p:txBody>
      </p:sp>
      <p:sp>
        <p:nvSpPr>
          <p:cNvPr id="57" name="Google Shape;524;p10">
            <a:extLst>
              <a:ext uri="{FF2B5EF4-FFF2-40B4-BE49-F238E27FC236}">
                <a16:creationId xmlns:a16="http://schemas.microsoft.com/office/drawing/2014/main" id="{81926A10-1274-FE04-D087-A1F3CD8A5494}"/>
              </a:ext>
            </a:extLst>
          </p:cNvPr>
          <p:cNvSpPr txBox="1"/>
          <p:nvPr/>
        </p:nvSpPr>
        <p:spPr>
          <a:xfrm>
            <a:off x="6619458" y="2933099"/>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事前</a:t>
            </a:r>
            <a:r>
              <a:rPr lang="en-US" altLang="ja-JP" sz="1100">
                <a:latin typeface="+mj-lt"/>
                <a:ea typeface="Meiryo UI" panose="020B0604030504040204" pitchFamily="50" charset="-128"/>
                <a:cs typeface="MS Gothic"/>
                <a:sym typeface="MS Gothic"/>
              </a:rPr>
              <a:t>web</a:t>
            </a:r>
            <a:r>
              <a:rPr lang="ja-JP" altLang="en-US" sz="1100">
                <a:latin typeface="+mj-lt"/>
                <a:ea typeface="Meiryo UI" panose="020B0604030504040204" pitchFamily="50" charset="-128"/>
                <a:cs typeface="MS Gothic"/>
                <a:sym typeface="MS Gothic"/>
              </a:rPr>
              <a:t>会議にて参加意思確認済</a:t>
            </a:r>
          </a:p>
        </p:txBody>
      </p:sp>
      <p:sp>
        <p:nvSpPr>
          <p:cNvPr id="58" name="Google Shape;524;p10">
            <a:extLst>
              <a:ext uri="{FF2B5EF4-FFF2-40B4-BE49-F238E27FC236}">
                <a16:creationId xmlns:a16="http://schemas.microsoft.com/office/drawing/2014/main" id="{2F614D87-7DFF-FF6A-2373-0548F232853E}"/>
              </a:ext>
            </a:extLst>
          </p:cNvPr>
          <p:cNvSpPr txBox="1"/>
          <p:nvPr/>
        </p:nvSpPr>
        <p:spPr>
          <a:xfrm>
            <a:off x="6619458" y="3496104"/>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参加の確約をいただいている</a:t>
            </a:r>
            <a:endParaRPr sz="1100">
              <a:latin typeface="+mj-lt"/>
              <a:ea typeface="Meiryo UI" panose="020B0604030504040204" pitchFamily="50" charset="-128"/>
              <a:cs typeface="MS Gothic"/>
              <a:sym typeface="MS Gothic"/>
            </a:endParaRPr>
          </a:p>
        </p:txBody>
      </p:sp>
      <p:sp>
        <p:nvSpPr>
          <p:cNvPr id="59" name="Google Shape;524;p10">
            <a:extLst>
              <a:ext uri="{FF2B5EF4-FFF2-40B4-BE49-F238E27FC236}">
                <a16:creationId xmlns:a16="http://schemas.microsoft.com/office/drawing/2014/main" id="{A12563A9-5311-062F-6E6C-6E04B92A3A32}"/>
              </a:ext>
            </a:extLst>
          </p:cNvPr>
          <p:cNvSpPr txBox="1"/>
          <p:nvPr/>
        </p:nvSpPr>
        <p:spPr>
          <a:xfrm>
            <a:off x="6619458" y="4052885"/>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事前</a:t>
            </a:r>
            <a:r>
              <a:rPr lang="en-US" altLang="ja-JP" sz="1100">
                <a:latin typeface="+mj-lt"/>
                <a:ea typeface="Meiryo UI" panose="020B0604030504040204" pitchFamily="50" charset="-128"/>
                <a:cs typeface="MS Gothic"/>
                <a:sym typeface="MS Gothic"/>
              </a:rPr>
              <a:t>web</a:t>
            </a:r>
            <a:r>
              <a:rPr lang="ja-JP" altLang="en-US" sz="1100">
                <a:latin typeface="+mj-lt"/>
                <a:ea typeface="Meiryo UI" panose="020B0604030504040204" pitchFamily="50" charset="-128"/>
                <a:cs typeface="MS Gothic"/>
                <a:sym typeface="MS Gothic"/>
              </a:rPr>
              <a:t>会議にて参加意思確認済</a:t>
            </a:r>
          </a:p>
        </p:txBody>
      </p:sp>
      <p:sp>
        <p:nvSpPr>
          <p:cNvPr id="60" name="Google Shape;524;p10">
            <a:extLst>
              <a:ext uri="{FF2B5EF4-FFF2-40B4-BE49-F238E27FC236}">
                <a16:creationId xmlns:a16="http://schemas.microsoft.com/office/drawing/2014/main" id="{DE3CFC18-9664-B980-C1B1-85B9A6ED9610}"/>
              </a:ext>
            </a:extLst>
          </p:cNvPr>
          <p:cNvSpPr txBox="1"/>
          <p:nvPr/>
        </p:nvSpPr>
        <p:spPr>
          <a:xfrm>
            <a:off x="6619458" y="4615111"/>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事前</a:t>
            </a:r>
            <a:r>
              <a:rPr lang="en-US" altLang="ja-JP" sz="1100">
                <a:latin typeface="+mj-lt"/>
                <a:ea typeface="Meiryo UI" panose="020B0604030504040204" pitchFamily="50" charset="-128"/>
                <a:cs typeface="MS Gothic"/>
                <a:sym typeface="MS Gothic"/>
              </a:rPr>
              <a:t>web</a:t>
            </a:r>
            <a:r>
              <a:rPr lang="ja-JP" altLang="en-US" sz="1100">
                <a:latin typeface="+mj-lt"/>
                <a:ea typeface="Meiryo UI" panose="020B0604030504040204" pitchFamily="50" charset="-128"/>
                <a:cs typeface="MS Gothic"/>
                <a:sym typeface="MS Gothic"/>
              </a:rPr>
              <a:t>会議にて参加意思確認済</a:t>
            </a:r>
          </a:p>
        </p:txBody>
      </p:sp>
      <p:sp>
        <p:nvSpPr>
          <p:cNvPr id="61" name="Google Shape;524;p10">
            <a:extLst>
              <a:ext uri="{FF2B5EF4-FFF2-40B4-BE49-F238E27FC236}">
                <a16:creationId xmlns:a16="http://schemas.microsoft.com/office/drawing/2014/main" id="{46A00FBD-8F42-255B-EBC6-534E352C5810}"/>
              </a:ext>
            </a:extLst>
          </p:cNvPr>
          <p:cNvSpPr txBox="1"/>
          <p:nvPr/>
        </p:nvSpPr>
        <p:spPr>
          <a:xfrm>
            <a:off x="6619458" y="5181128"/>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吉岡様、能勢山様より参加意思を確認</a:t>
            </a:r>
          </a:p>
        </p:txBody>
      </p:sp>
      <p:sp>
        <p:nvSpPr>
          <p:cNvPr id="62" name="Google Shape;524;p10">
            <a:extLst>
              <a:ext uri="{FF2B5EF4-FFF2-40B4-BE49-F238E27FC236}">
                <a16:creationId xmlns:a16="http://schemas.microsoft.com/office/drawing/2014/main" id="{FB7FED3B-37FD-57E2-4EAB-C23EF3EF905D}"/>
              </a:ext>
            </a:extLst>
          </p:cNvPr>
          <p:cNvSpPr txBox="1"/>
          <p:nvPr/>
        </p:nvSpPr>
        <p:spPr>
          <a:xfrm>
            <a:off x="6619458" y="5742337"/>
            <a:ext cx="2259692" cy="543804"/>
          </a:xfrm>
          <a:prstGeom prst="rect">
            <a:avLst/>
          </a:prstGeom>
          <a:noFill/>
          <a:ln>
            <a:noFill/>
          </a:ln>
        </p:spPr>
        <p:txBody>
          <a:bodyPr spcFirstLastPara="1" wrap="square" lIns="66462" tIns="66462" rIns="66462" bIns="66462" anchor="t" anchorCtr="0">
            <a:noAutofit/>
          </a:bodyPr>
          <a:lstStyle/>
          <a:p>
            <a:pPr marL="82065" indent="-82065">
              <a:lnSpc>
                <a:spcPct val="106000"/>
              </a:lnSpc>
              <a:buClr>
                <a:srgbClr val="A5A5A5"/>
              </a:buClr>
              <a:buSzPts val="1200"/>
              <a:buFont typeface="Arial"/>
              <a:buChar char="•"/>
            </a:pPr>
            <a:r>
              <a:rPr lang="ja-JP" altLang="en-US" sz="1100">
                <a:latin typeface="+mj-lt"/>
                <a:ea typeface="Meiryo UI" panose="020B0604030504040204" pitchFamily="50" charset="-128"/>
                <a:cs typeface="MS Gothic"/>
                <a:sym typeface="MS Gothic"/>
              </a:rPr>
              <a:t>吉岡様、能勢山様より参加意思を確認</a:t>
            </a:r>
          </a:p>
        </p:txBody>
      </p:sp>
    </p:spTree>
    <p:extLst>
      <p:ext uri="{BB962C8B-B14F-4D97-AF65-F5344CB8AC3E}">
        <p14:creationId xmlns:p14="http://schemas.microsoft.com/office/powerpoint/2010/main" val="139725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32114034-34DE-4C37-9D56-442F2082EDD6}"/>
              </a:ext>
            </a:extLst>
          </p:cNvPr>
          <p:cNvSpPr>
            <a:spLocks noGrp="1"/>
          </p:cNvSpPr>
          <p:nvPr>
            <p:ph type="dt" sz="half" idx="10"/>
          </p:nvPr>
        </p:nvSpPr>
        <p:spPr/>
        <p:txBody>
          <a:bodyPr/>
          <a:lstStyle/>
          <a:p>
            <a:fld id="{A993AFDE-A5C0-4B20-9CEF-66F8A23EDB54}" type="datetime1">
              <a:rPr kumimoji="1" lang="ja-JP" altLang="en-US" smtClean="0"/>
              <a:t>2024/1/19</a:t>
            </a:fld>
            <a:endParaRPr kumimoji="1" lang="ja-JP" altLang="en-US"/>
          </a:p>
        </p:txBody>
      </p:sp>
      <p:sp>
        <p:nvSpPr>
          <p:cNvPr id="6" name="スライド番号プレースホルダー 5">
            <a:extLst>
              <a:ext uri="{FF2B5EF4-FFF2-40B4-BE49-F238E27FC236}">
                <a16:creationId xmlns:a16="http://schemas.microsoft.com/office/drawing/2014/main" id="{F6BABA29-9FE7-4864-9FEB-B5D2C886D8AF}"/>
              </a:ext>
            </a:extLst>
          </p:cNvPr>
          <p:cNvSpPr>
            <a:spLocks noGrp="1"/>
          </p:cNvSpPr>
          <p:nvPr>
            <p:ph type="sldNum" sz="quarter" idx="12"/>
          </p:nvPr>
        </p:nvSpPr>
        <p:spPr/>
        <p:txBody>
          <a:bodyPr/>
          <a:lstStyle/>
          <a:p>
            <a:fld id="{E1B69578-5199-4F05-9954-8600AE72CAEA}" type="slidenum">
              <a:rPr kumimoji="1" lang="ja-JP" altLang="en-US" smtClean="0"/>
              <a:pPr/>
              <a:t>13</a:t>
            </a:fld>
            <a:endParaRPr kumimoji="1" lang="ja-JP" altLang="en-US"/>
          </a:p>
        </p:txBody>
      </p:sp>
      <p:sp>
        <p:nvSpPr>
          <p:cNvPr id="5" name="タイトル 4">
            <a:extLst>
              <a:ext uri="{FF2B5EF4-FFF2-40B4-BE49-F238E27FC236}">
                <a16:creationId xmlns:a16="http://schemas.microsoft.com/office/drawing/2014/main" id="{C4A67F2C-265E-C035-5402-C15D2F048360}"/>
              </a:ext>
            </a:extLst>
          </p:cNvPr>
          <p:cNvSpPr>
            <a:spLocks noGrp="1"/>
          </p:cNvSpPr>
          <p:nvPr>
            <p:ph type="title"/>
          </p:nvPr>
        </p:nvSpPr>
        <p:spPr/>
        <p:txBody>
          <a:bodyPr>
            <a:normAutofit/>
          </a:bodyPr>
          <a:lstStyle/>
          <a:p>
            <a:r>
              <a:rPr lang="ja-JP" altLang="en-US" sz="2800"/>
              <a:t>プロジェクト費用見込み</a:t>
            </a:r>
          </a:p>
        </p:txBody>
      </p:sp>
      <p:graphicFrame>
        <p:nvGraphicFramePr>
          <p:cNvPr id="7" name="表 7">
            <a:extLst>
              <a:ext uri="{FF2B5EF4-FFF2-40B4-BE49-F238E27FC236}">
                <a16:creationId xmlns:a16="http://schemas.microsoft.com/office/drawing/2014/main" id="{9A5E587F-5DA7-3FE7-5458-6D9EA507166C}"/>
              </a:ext>
            </a:extLst>
          </p:cNvPr>
          <p:cNvGraphicFramePr>
            <a:graphicFrameLocks noGrp="1"/>
          </p:cNvGraphicFramePr>
          <p:nvPr>
            <p:extLst>
              <p:ext uri="{D42A27DB-BD31-4B8C-83A1-F6EECF244321}">
                <p14:modId xmlns:p14="http://schemas.microsoft.com/office/powerpoint/2010/main" val="1285779161"/>
              </p:ext>
            </p:extLst>
          </p:nvPr>
        </p:nvGraphicFramePr>
        <p:xfrm>
          <a:off x="379141" y="1370191"/>
          <a:ext cx="8463776" cy="2743200"/>
        </p:xfrm>
        <a:graphic>
          <a:graphicData uri="http://schemas.openxmlformats.org/drawingml/2006/table">
            <a:tbl>
              <a:tblPr firstRow="1" bandRow="1">
                <a:tableStyleId>{EB344D84-9AFB-497E-A393-DC336BA19D2E}</a:tableStyleId>
              </a:tblPr>
              <a:tblGrid>
                <a:gridCol w="1521725">
                  <a:extLst>
                    <a:ext uri="{9D8B030D-6E8A-4147-A177-3AD203B41FA5}">
                      <a16:colId xmlns:a16="http://schemas.microsoft.com/office/drawing/2014/main" val="2394067799"/>
                    </a:ext>
                  </a:extLst>
                </a:gridCol>
                <a:gridCol w="2168567">
                  <a:extLst>
                    <a:ext uri="{9D8B030D-6E8A-4147-A177-3AD203B41FA5}">
                      <a16:colId xmlns:a16="http://schemas.microsoft.com/office/drawing/2014/main" val="303192245"/>
                    </a:ext>
                  </a:extLst>
                </a:gridCol>
                <a:gridCol w="2843541">
                  <a:extLst>
                    <a:ext uri="{9D8B030D-6E8A-4147-A177-3AD203B41FA5}">
                      <a16:colId xmlns:a16="http://schemas.microsoft.com/office/drawing/2014/main" val="4007353272"/>
                    </a:ext>
                  </a:extLst>
                </a:gridCol>
                <a:gridCol w="1929943">
                  <a:extLst>
                    <a:ext uri="{9D8B030D-6E8A-4147-A177-3AD203B41FA5}">
                      <a16:colId xmlns:a16="http://schemas.microsoft.com/office/drawing/2014/main" val="2689503101"/>
                    </a:ext>
                  </a:extLst>
                </a:gridCol>
              </a:tblGrid>
              <a:tr h="300733">
                <a:tc>
                  <a:txBody>
                    <a:bodyPr/>
                    <a:lstStyle/>
                    <a:p>
                      <a:pPr algn="ctr"/>
                      <a:r>
                        <a:rPr kumimoji="1" lang="ja-JP" altLang="en-US" sz="1400" baseline="0"/>
                        <a:t>区分</a:t>
                      </a:r>
                      <a:endParaRPr kumimoji="1" lang="ja-JP" altLang="en-US" sz="1400" baseline="0">
                        <a:latin typeface="Calibri" panose="020F0502020204030204" pitchFamily="34" charset="0"/>
                        <a:ea typeface="Meiryo UI" panose="020B0604030504040204" pitchFamily="50" charset="-128"/>
                      </a:endParaRPr>
                    </a:p>
                  </a:txBody>
                  <a:tcPr anchor="ctr">
                    <a:solidFill>
                      <a:srgbClr val="00ABAB"/>
                    </a:solidFill>
                  </a:tcPr>
                </a:tc>
                <a:tc>
                  <a:txBody>
                    <a:bodyPr/>
                    <a:lstStyle/>
                    <a:p>
                      <a:pPr algn="ctr"/>
                      <a:r>
                        <a:rPr kumimoji="1" lang="ja-JP" altLang="en-US" sz="1400" baseline="0">
                          <a:latin typeface="Calibri" panose="020F0502020204030204" pitchFamily="34" charset="0"/>
                          <a:ea typeface="Meiryo UI" panose="020B0604030504040204" pitchFamily="50" charset="-128"/>
                        </a:rPr>
                        <a:t>取引先</a:t>
                      </a:r>
                    </a:p>
                  </a:txBody>
                  <a:tcPr anchor="ctr">
                    <a:solidFill>
                      <a:srgbClr val="00ABAB"/>
                    </a:solidFill>
                  </a:tcPr>
                </a:tc>
                <a:tc>
                  <a:txBody>
                    <a:bodyPr/>
                    <a:lstStyle/>
                    <a:p>
                      <a:pPr algn="ctr"/>
                      <a:r>
                        <a:rPr kumimoji="1" lang="ja-JP" altLang="en-US" sz="1400" baseline="0"/>
                        <a:t>内容</a:t>
                      </a:r>
                      <a:endParaRPr kumimoji="1" lang="ja-JP" altLang="en-US" sz="1400" baseline="0">
                        <a:latin typeface="Calibri" panose="020F0502020204030204" pitchFamily="34" charset="0"/>
                        <a:ea typeface="Meiryo UI" panose="020B0604030504040204" pitchFamily="50" charset="-128"/>
                      </a:endParaRPr>
                    </a:p>
                  </a:txBody>
                  <a:tcPr anchor="ctr">
                    <a:solidFill>
                      <a:srgbClr val="00ABAB"/>
                    </a:solidFill>
                  </a:tcPr>
                </a:tc>
                <a:tc>
                  <a:txBody>
                    <a:bodyPr/>
                    <a:lstStyle/>
                    <a:p>
                      <a:pPr algn="ctr"/>
                      <a:r>
                        <a:rPr kumimoji="1" lang="ja-JP" altLang="en-US" sz="1400" baseline="0"/>
                        <a:t>金額（概算）</a:t>
                      </a:r>
                      <a:endParaRPr kumimoji="1" lang="ja-JP" altLang="en-US" sz="1400" baseline="0">
                        <a:latin typeface="Calibri" panose="020F0502020204030204" pitchFamily="34" charset="0"/>
                        <a:ea typeface="Meiryo UI" panose="020B0604030504040204" pitchFamily="50" charset="-128"/>
                      </a:endParaRPr>
                    </a:p>
                  </a:txBody>
                  <a:tcPr anchor="ctr">
                    <a:solidFill>
                      <a:srgbClr val="00ABAB"/>
                    </a:solidFill>
                  </a:tcPr>
                </a:tc>
                <a:extLst>
                  <a:ext uri="{0D108BD9-81ED-4DB2-BD59-A6C34878D82A}">
                    <a16:rowId xmlns:a16="http://schemas.microsoft.com/office/drawing/2014/main" val="1754680624"/>
                  </a:ext>
                </a:extLst>
              </a:tr>
              <a:tr h="300733">
                <a:tc>
                  <a:txBody>
                    <a:bodyPr/>
                    <a:lstStyle/>
                    <a:p>
                      <a:r>
                        <a:rPr kumimoji="1" lang="ja-JP" altLang="en-US" sz="1400" baseline="0"/>
                        <a:t>調査宣伝費用</a:t>
                      </a:r>
                      <a:endParaRPr kumimoji="1" lang="ja-JP" altLang="en-US" sz="1400" baseline="0">
                        <a:latin typeface="Calibri" panose="020F0502020204030204" pitchFamily="34" charset="0"/>
                        <a:ea typeface="Meiryo UI" panose="020B0604030504040204" pitchFamily="50" charset="-128"/>
                      </a:endParaRPr>
                    </a:p>
                  </a:txBody>
                  <a:tcPr anchor="ctr"/>
                </a:tc>
                <a:tc>
                  <a:txBody>
                    <a:bodyPr/>
                    <a:lstStyle/>
                    <a:p>
                      <a:endParaRPr kumimoji="1" lang="en-US" altLang="ja-JP" sz="1400" baseline="0">
                        <a:latin typeface="Calibri" panose="020F0502020204030204" pitchFamily="34" charset="0"/>
                        <a:ea typeface="Meiryo UI" panose="020B0604030504040204" pitchFamily="50" charset="-128"/>
                      </a:endParaRPr>
                    </a:p>
                  </a:txBody>
                  <a:tcPr anchor="ctr"/>
                </a:tc>
                <a:tc>
                  <a:txBody>
                    <a:bodyPr/>
                    <a:lstStyle/>
                    <a:p>
                      <a:r>
                        <a:rPr kumimoji="1" lang="ja-JP" altLang="en-US" sz="1400" baseline="0"/>
                        <a:t>特許調査、申請、弁理士謝金</a:t>
                      </a:r>
                      <a:endParaRPr kumimoji="1" lang="en-US" altLang="ja-JP" sz="1400" baseline="0">
                        <a:latin typeface="Calibri" panose="020F0502020204030204" pitchFamily="34" charset="0"/>
                        <a:ea typeface="Meiryo UI" panose="020B0604030504040204" pitchFamily="50" charset="-128"/>
                      </a:endParaRP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1400" baseline="0"/>
                        <a:t>400,000</a:t>
                      </a:r>
                      <a:endParaRPr kumimoji="1" lang="ja-JP" altLang="en-US" sz="1400" baseline="0">
                        <a:latin typeface="Calibri" panose="020F0502020204030204" pitchFamily="34" charset="0"/>
                        <a:ea typeface="Meiryo UI" panose="020B0604030504040204" pitchFamily="50" charset="-128"/>
                      </a:endParaRPr>
                    </a:p>
                  </a:txBody>
                  <a:tcPr anchor="ctr"/>
                </a:tc>
                <a:extLst>
                  <a:ext uri="{0D108BD9-81ED-4DB2-BD59-A6C34878D82A}">
                    <a16:rowId xmlns:a16="http://schemas.microsoft.com/office/drawing/2014/main" val="3462003147"/>
                  </a:ext>
                </a:extLst>
              </a:tr>
              <a:tr h="300733">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1400" baseline="0">
                          <a:latin typeface="Calibri" panose="020F0502020204030204" pitchFamily="34" charset="0"/>
                          <a:ea typeface="Meiryo UI" panose="020B0604030504040204" pitchFamily="50" charset="-128"/>
                        </a:rPr>
                        <a:t>日刊工業新聞他</a:t>
                      </a:r>
                      <a:endParaRPr kumimoji="1" lang="en-US" altLang="ja-JP"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1400" baseline="0"/>
                        <a:t>広告宣伝費（展示会出展等）</a:t>
                      </a:r>
                      <a:endParaRPr kumimoji="1" lang="en-US" altLang="ja-JP"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1400" baseline="0"/>
                        <a:t>1,000,000</a:t>
                      </a:r>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347893"/>
                  </a:ext>
                </a:extLst>
              </a:tr>
              <a:tr h="300733">
                <a:tc>
                  <a:txBody>
                    <a:bodyPr/>
                    <a:lstStyle/>
                    <a:p>
                      <a:r>
                        <a:rPr kumimoji="1" lang="ja-JP" altLang="en-US" sz="1400" baseline="0"/>
                        <a:t>開発関係費用</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r>
                        <a:rPr kumimoji="1" lang="ja-JP" altLang="en-US" sz="1400" baseline="0">
                          <a:latin typeface="Calibri" panose="020F0502020204030204" pitchFamily="34" charset="0"/>
                          <a:ea typeface="Meiryo UI" panose="020B0604030504040204" pitchFamily="50" charset="-128"/>
                        </a:rPr>
                        <a:t>アビリカ他</a:t>
                      </a:r>
                    </a:p>
                  </a:txBody>
                  <a:tcPr anchor="ctr">
                    <a:lnT w="12700" cap="flat" cmpd="sng" algn="ctr">
                      <a:solidFill>
                        <a:schemeClr val="tx1"/>
                      </a:solidFill>
                      <a:prstDash val="solid"/>
                      <a:round/>
                      <a:headEnd type="none" w="med" len="med"/>
                      <a:tailEnd type="none" w="med" len="med"/>
                    </a:lnT>
                  </a:tcPr>
                </a:tc>
                <a:tc>
                  <a:txBody>
                    <a:bodyPr/>
                    <a:lstStyle/>
                    <a:p>
                      <a:r>
                        <a:rPr kumimoji="1" lang="ja-JP" altLang="en-US" sz="1400" baseline="0"/>
                        <a:t>ハードウェア関連物品購入</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400" baseline="0"/>
                        <a:t>5,330,000</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67490586"/>
                  </a:ext>
                </a:extLst>
              </a:tr>
              <a:tr h="300733">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1400" baseline="0">
                          <a:latin typeface="Calibri" panose="020F0502020204030204" pitchFamily="34" charset="0"/>
                          <a:ea typeface="Meiryo UI" panose="020B0604030504040204" pitchFamily="50" charset="-128"/>
                        </a:rPr>
                        <a:t>ジーストリームス他</a:t>
                      </a: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1400" baseline="0">
                          <a:latin typeface="Calibri" panose="020F0502020204030204" pitchFamily="34" charset="0"/>
                          <a:ea typeface="Meiryo UI" panose="020B0604030504040204" pitchFamily="50" charset="-128"/>
                        </a:rPr>
                        <a:t>ソフトウェア関連外注費</a:t>
                      </a:r>
                    </a:p>
                  </a:txBody>
                  <a:tcPr anchor="ctr">
                    <a:lnB w="12700" cap="flat" cmpd="sng" algn="ctr">
                      <a:solidFill>
                        <a:schemeClr val="tx1"/>
                      </a:solidFill>
                      <a:prstDash val="solid"/>
                      <a:round/>
                      <a:headEnd type="none" w="med" len="med"/>
                      <a:tailEnd type="none" w="med" len="med"/>
                    </a:lnB>
                  </a:tcPr>
                </a:tc>
                <a:tc>
                  <a:txBody>
                    <a:bodyPr/>
                    <a:lstStyle/>
                    <a:p>
                      <a:pPr algn="r"/>
                      <a:r>
                        <a:rPr kumimoji="1" lang="en-US" altLang="ja-JP" sz="1400" baseline="0"/>
                        <a:t>2,200,000</a:t>
                      </a:r>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1218858"/>
                  </a:ext>
                </a:extLst>
              </a:tr>
              <a:tr h="300733">
                <a:tc>
                  <a:txBody>
                    <a:bodyPr/>
                    <a:lstStyle/>
                    <a:p>
                      <a:r>
                        <a:rPr kumimoji="1" lang="ja-JP" altLang="en-US" sz="1400" baseline="0"/>
                        <a:t>実証関係費用</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400" baseline="0"/>
                        <a:t>装置改造、設営費</a:t>
                      </a:r>
                      <a:endParaRPr kumimoji="1" lang="en-US" altLang="ja-JP" sz="1400" baseline="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400" baseline="0"/>
                        <a:t>570,000</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9512554"/>
                  </a:ext>
                </a:extLst>
              </a:tr>
              <a:tr h="300733">
                <a:tc>
                  <a:txBody>
                    <a:bodyPr/>
                    <a:lstStyle/>
                    <a:p>
                      <a:r>
                        <a:rPr kumimoji="1" lang="ja-JP" altLang="en-US" sz="1400" baseline="0"/>
                        <a:t>その他</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r>
                        <a:rPr kumimoji="1" lang="ja-JP" altLang="en-US" sz="1400" baseline="0">
                          <a:latin typeface="Calibri" panose="020F0502020204030204" pitchFamily="34" charset="0"/>
                          <a:ea typeface="Meiryo UI" panose="020B0604030504040204" pitchFamily="50" charset="-128"/>
                        </a:rPr>
                        <a:t>旅費</a:t>
                      </a:r>
                    </a:p>
                  </a:txBody>
                  <a:tcPr anchor="ctr">
                    <a:lnT w="12700" cap="flat" cmpd="sng" algn="ctr">
                      <a:solidFill>
                        <a:schemeClr val="tx1"/>
                      </a:solidFill>
                      <a:prstDash val="solid"/>
                      <a:round/>
                      <a:headEnd type="none" w="med" len="med"/>
                      <a:tailEnd type="none" w="med" len="med"/>
                    </a:lnT>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1400" baseline="0"/>
                        <a:t>100,000</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28600514"/>
                  </a:ext>
                </a:extLst>
              </a:tr>
              <a:tr h="300733">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tc>
                  <a:txBody>
                    <a:bodyPr/>
                    <a:lstStyle/>
                    <a:p>
                      <a:r>
                        <a:rPr kumimoji="1" lang="ja-JP" altLang="en-US" sz="1400" baseline="0">
                          <a:latin typeface="Calibri" panose="020F0502020204030204" pitchFamily="34" charset="0"/>
                          <a:ea typeface="Meiryo UI" panose="020B0604030504040204" pitchFamily="50" charset="-128"/>
                        </a:rPr>
                        <a:t>弁護士謝金</a:t>
                      </a:r>
                    </a:p>
                  </a:txBody>
                  <a:tcPr anchor="ctr">
                    <a:lnB w="12700" cap="flat" cmpd="sng" algn="ctr">
                      <a:solidFill>
                        <a:schemeClr val="tx1"/>
                      </a:solidFill>
                      <a:prstDash val="solid"/>
                      <a:round/>
                      <a:headEnd type="none" w="med" len="med"/>
                      <a:tailEnd type="none" w="med" len="med"/>
                    </a:lnB>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1400" baseline="0"/>
                        <a:t>400,000</a:t>
                      </a:r>
                      <a:endParaRPr kumimoji="1" lang="ja-JP" altLang="en-US" sz="1400" baseline="0">
                        <a:latin typeface="Calibri" panose="020F0502020204030204" pitchFamily="34" charset="0"/>
                        <a:ea typeface="Meiryo UI" panose="020B0604030504040204" pitchFamily="50" charset="-128"/>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976525"/>
                  </a:ext>
                </a:extLst>
              </a:tr>
              <a:tr h="300733">
                <a:tc>
                  <a:txBody>
                    <a:bodyPr/>
                    <a:lstStyle/>
                    <a:p>
                      <a:r>
                        <a:rPr kumimoji="1" lang="ja-JP" altLang="en-US" sz="1400" baseline="0"/>
                        <a:t>合計</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r>
                        <a:rPr kumimoji="1" lang="ja-JP" altLang="en-US" sz="1400" baseline="0"/>
                        <a:t>合計</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400" baseline="0"/>
                        <a:t>10,000,000</a:t>
                      </a:r>
                      <a:endParaRPr kumimoji="1" lang="ja-JP" altLang="en-US" sz="1400" baseline="0">
                        <a:latin typeface="Calibri" panose="020F0502020204030204" pitchFamily="34" charset="0"/>
                        <a:ea typeface="Meiryo UI" panose="020B0604030504040204" pitchFamily="50" charset="-128"/>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12031145"/>
                  </a:ext>
                </a:extLst>
              </a:tr>
            </a:tbl>
          </a:graphicData>
        </a:graphic>
      </p:graphicFrame>
    </p:spTree>
    <p:extLst>
      <p:ext uri="{BB962C8B-B14F-4D97-AF65-F5344CB8AC3E}">
        <p14:creationId xmlns:p14="http://schemas.microsoft.com/office/powerpoint/2010/main" val="39238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24E0F-5E46-6A85-5557-E0BD042C3768}"/>
              </a:ext>
            </a:extLst>
          </p:cNvPr>
          <p:cNvSpPr>
            <a:spLocks noGrp="1"/>
          </p:cNvSpPr>
          <p:nvPr>
            <p:ph type="title"/>
          </p:nvPr>
        </p:nvSpPr>
        <p:spPr/>
        <p:txBody>
          <a:bodyPr/>
          <a:lstStyle/>
          <a:p>
            <a:r>
              <a:rPr lang="ja-JP" altLang="en-US" sz="3200">
                <a:latin typeface="+mn-lt"/>
                <a:ea typeface="Meiryo"/>
                <a:cs typeface="Meiryo"/>
                <a:sym typeface="Meiryo"/>
              </a:rPr>
              <a:t>達成目標</a:t>
            </a:r>
            <a:endParaRPr kumimoji="1" lang="ja-JP" altLang="en-US">
              <a:latin typeface="+mn-lt"/>
            </a:endParaRPr>
          </a:p>
        </p:txBody>
      </p:sp>
      <p:sp>
        <p:nvSpPr>
          <p:cNvPr id="4" name="日付プレースホルダー 3">
            <a:extLst>
              <a:ext uri="{FF2B5EF4-FFF2-40B4-BE49-F238E27FC236}">
                <a16:creationId xmlns:a16="http://schemas.microsoft.com/office/drawing/2014/main" id="{A888B98D-BEC5-B17B-F076-89F8D8527C4E}"/>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CE3094C7-FC8F-5D43-ED68-7A0E49465D50}"/>
              </a:ext>
            </a:extLst>
          </p:cNvPr>
          <p:cNvSpPr>
            <a:spLocks noGrp="1"/>
          </p:cNvSpPr>
          <p:nvPr>
            <p:ph type="sldNum" sz="quarter" idx="12"/>
          </p:nvPr>
        </p:nvSpPr>
        <p:spPr/>
        <p:txBody>
          <a:bodyPr/>
          <a:lstStyle/>
          <a:p>
            <a:fld id="{E1B69578-5199-4F05-9954-8600AE72CAEA}" type="slidenum">
              <a:rPr kumimoji="1" lang="ja-JP" altLang="en-US" smtClean="0"/>
              <a:pPr/>
              <a:t>14</a:t>
            </a:fld>
            <a:endParaRPr kumimoji="1" lang="ja-JP" altLang="en-US"/>
          </a:p>
        </p:txBody>
      </p:sp>
      <p:graphicFrame>
        <p:nvGraphicFramePr>
          <p:cNvPr id="7" name="Google Shape;563;p12">
            <a:extLst>
              <a:ext uri="{FF2B5EF4-FFF2-40B4-BE49-F238E27FC236}">
                <a16:creationId xmlns:a16="http://schemas.microsoft.com/office/drawing/2014/main" id="{9316B912-0819-6F71-175F-D67C99C545D9}"/>
              </a:ext>
            </a:extLst>
          </p:cNvPr>
          <p:cNvGraphicFramePr/>
          <p:nvPr>
            <p:extLst>
              <p:ext uri="{D42A27DB-BD31-4B8C-83A1-F6EECF244321}">
                <p14:modId xmlns:p14="http://schemas.microsoft.com/office/powerpoint/2010/main" val="3555129915"/>
              </p:ext>
            </p:extLst>
          </p:nvPr>
        </p:nvGraphicFramePr>
        <p:xfrm>
          <a:off x="237647" y="2473783"/>
          <a:ext cx="8652258" cy="535432"/>
        </p:xfrm>
        <a:graphic>
          <a:graphicData uri="http://schemas.openxmlformats.org/drawingml/2006/table">
            <a:tbl>
              <a:tblPr>
                <a:noFill/>
              </a:tblPr>
              <a:tblGrid>
                <a:gridCol w="961362">
                  <a:extLst>
                    <a:ext uri="{9D8B030D-6E8A-4147-A177-3AD203B41FA5}">
                      <a16:colId xmlns:a16="http://schemas.microsoft.com/office/drawing/2014/main" val="20000"/>
                    </a:ext>
                  </a:extLst>
                </a:gridCol>
                <a:gridCol w="961362">
                  <a:extLst>
                    <a:ext uri="{9D8B030D-6E8A-4147-A177-3AD203B41FA5}">
                      <a16:colId xmlns:a16="http://schemas.microsoft.com/office/drawing/2014/main" val="20001"/>
                    </a:ext>
                  </a:extLst>
                </a:gridCol>
                <a:gridCol w="961362">
                  <a:extLst>
                    <a:ext uri="{9D8B030D-6E8A-4147-A177-3AD203B41FA5}">
                      <a16:colId xmlns:a16="http://schemas.microsoft.com/office/drawing/2014/main" val="20002"/>
                    </a:ext>
                  </a:extLst>
                </a:gridCol>
                <a:gridCol w="961362">
                  <a:extLst>
                    <a:ext uri="{9D8B030D-6E8A-4147-A177-3AD203B41FA5}">
                      <a16:colId xmlns:a16="http://schemas.microsoft.com/office/drawing/2014/main" val="20003"/>
                    </a:ext>
                  </a:extLst>
                </a:gridCol>
                <a:gridCol w="961362">
                  <a:extLst>
                    <a:ext uri="{9D8B030D-6E8A-4147-A177-3AD203B41FA5}">
                      <a16:colId xmlns:a16="http://schemas.microsoft.com/office/drawing/2014/main" val="20004"/>
                    </a:ext>
                  </a:extLst>
                </a:gridCol>
                <a:gridCol w="961362">
                  <a:extLst>
                    <a:ext uri="{9D8B030D-6E8A-4147-A177-3AD203B41FA5}">
                      <a16:colId xmlns:a16="http://schemas.microsoft.com/office/drawing/2014/main" val="20005"/>
                    </a:ext>
                  </a:extLst>
                </a:gridCol>
                <a:gridCol w="961362">
                  <a:extLst>
                    <a:ext uri="{9D8B030D-6E8A-4147-A177-3AD203B41FA5}">
                      <a16:colId xmlns:a16="http://schemas.microsoft.com/office/drawing/2014/main" val="20006"/>
                    </a:ext>
                  </a:extLst>
                </a:gridCol>
                <a:gridCol w="961362">
                  <a:extLst>
                    <a:ext uri="{9D8B030D-6E8A-4147-A177-3AD203B41FA5}">
                      <a16:colId xmlns:a16="http://schemas.microsoft.com/office/drawing/2014/main" val="20007"/>
                    </a:ext>
                  </a:extLst>
                </a:gridCol>
                <a:gridCol w="961362">
                  <a:extLst>
                    <a:ext uri="{9D8B030D-6E8A-4147-A177-3AD203B41FA5}">
                      <a16:colId xmlns:a16="http://schemas.microsoft.com/office/drawing/2014/main" val="20008"/>
                    </a:ext>
                  </a:extLst>
                </a:gridCol>
              </a:tblGrid>
              <a:tr h="265385">
                <a:tc gridSpan="9">
                  <a:txBody>
                    <a:bodyPr/>
                    <a:lstStyle/>
                    <a:p>
                      <a:pPr marL="0" marR="0" lvl="0" indent="0" algn="ctr" rtl="0">
                        <a:lnSpc>
                          <a:spcPct val="105999"/>
                        </a:lnSpc>
                        <a:spcBef>
                          <a:spcPts val="0"/>
                        </a:spcBef>
                        <a:spcAft>
                          <a:spcPts val="0"/>
                        </a:spcAft>
                        <a:buNone/>
                      </a:pPr>
                      <a:r>
                        <a:rPr lang="ja-JP" sz="1800" b="1">
                          <a:solidFill>
                            <a:srgbClr val="FFFFFF"/>
                          </a:solidFill>
                          <a:latin typeface="Arial"/>
                          <a:ea typeface="Arial"/>
                          <a:cs typeface="Arial"/>
                          <a:sym typeface="Arial"/>
                        </a:rPr>
                        <a:t>2023年度（本事業期間）</a:t>
                      </a:r>
                      <a:endParaRPr sz="1800"/>
                    </a:p>
                  </a:txBody>
                  <a:tcPr marL="33231" marR="33231" marT="0" marB="0" anchor="ctr">
                    <a:lnL w="12700" cap="flat" cmpd="sng">
                      <a:solidFill>
                        <a:schemeClr val="lt1"/>
                      </a:solidFill>
                      <a:prstDash val="solid"/>
                      <a:round/>
                      <a:headEnd type="none" w="sm" len="sm"/>
                      <a:tailEnd type="none" w="sm" len="sm"/>
                    </a:lnL>
                    <a:lnR w="12700" cap="flat" cmpd="sng">
                      <a:solidFill>
                        <a:srgbClr val="BBBBB8"/>
                      </a:solidFill>
                      <a:prstDash val="solid"/>
                      <a:round/>
                      <a:headEnd type="none" w="sm" len="sm"/>
                      <a:tailEnd type="none" w="sm" len="sm"/>
                    </a:lnR>
                    <a:lnT w="12700" cap="flat" cmpd="sng">
                      <a:solidFill>
                        <a:srgbClr val="BBBBB8"/>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extLst>
                  <a:ext uri="{0D108BD9-81ED-4DB2-BD59-A6C34878D82A}">
                    <a16:rowId xmlns:a16="http://schemas.microsoft.com/office/drawing/2014/main" val="10000"/>
                  </a:ext>
                </a:extLst>
              </a:tr>
              <a:tr h="265385">
                <a:tc>
                  <a:txBody>
                    <a:bodyPr/>
                    <a:lstStyle/>
                    <a:p>
                      <a:pPr marL="0" marR="0" lvl="0" indent="0" algn="ctr" rtl="0">
                        <a:lnSpc>
                          <a:spcPct val="105999"/>
                        </a:lnSpc>
                        <a:spcBef>
                          <a:spcPts val="0"/>
                        </a:spcBef>
                        <a:spcAft>
                          <a:spcPts val="0"/>
                        </a:spcAft>
                        <a:buNone/>
                      </a:pPr>
                      <a:r>
                        <a:rPr lang="ja-JP" sz="1800" b="1">
                          <a:solidFill>
                            <a:srgbClr val="FFFFFF"/>
                          </a:solidFill>
                          <a:latin typeface="Arial"/>
                          <a:ea typeface="Arial"/>
                          <a:cs typeface="Arial"/>
                          <a:sym typeface="Arial"/>
                        </a:rPr>
                        <a:t>7月</a:t>
                      </a:r>
                      <a:endParaRPr sz="1800"/>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8月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9月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10月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11月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12月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1月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2月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tc>
                  <a:txBody>
                    <a:bodyPr/>
                    <a:lstStyle/>
                    <a:p>
                      <a:pPr marL="0" marR="0" lvl="0" indent="0" algn="ctr" rtl="0">
                        <a:lnSpc>
                          <a:spcPct val="105999"/>
                        </a:lnSpc>
                        <a:spcBef>
                          <a:spcPts val="0"/>
                        </a:spcBef>
                        <a:spcAft>
                          <a:spcPts val="0"/>
                        </a:spcAft>
                        <a:buNone/>
                      </a:pPr>
                      <a:r>
                        <a:rPr lang="ja-JP" sz="1800" b="1">
                          <a:solidFill>
                            <a:schemeClr val="lt1"/>
                          </a:solidFill>
                          <a:latin typeface="Arial"/>
                          <a:ea typeface="Arial"/>
                          <a:cs typeface="Arial"/>
                          <a:sym typeface="Arial"/>
                        </a:rPr>
                        <a:t>3月</a:t>
                      </a:r>
                      <a:endParaRPr sz="1800" b="1">
                        <a:solidFill>
                          <a:schemeClr val="lt1"/>
                        </a:solidFill>
                        <a:latin typeface="Arial"/>
                        <a:ea typeface="Arial"/>
                        <a:cs typeface="Arial"/>
                        <a:sym typeface="Arial"/>
                      </a:endParaRPr>
                    </a:p>
                  </a:txBody>
                  <a:tcPr marL="33231" marR="33231"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BBBBB8"/>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bl>
          </a:graphicData>
        </a:graphic>
      </p:graphicFrame>
      <p:sp>
        <p:nvSpPr>
          <p:cNvPr id="8" name="Google Shape;564;p12">
            <a:extLst>
              <a:ext uri="{FF2B5EF4-FFF2-40B4-BE49-F238E27FC236}">
                <a16:creationId xmlns:a16="http://schemas.microsoft.com/office/drawing/2014/main" id="{ED08A450-41C1-9A6E-09ED-1FD145ADB130}"/>
              </a:ext>
            </a:extLst>
          </p:cNvPr>
          <p:cNvSpPr/>
          <p:nvPr/>
        </p:nvSpPr>
        <p:spPr>
          <a:xfrm>
            <a:off x="254040" y="3179084"/>
            <a:ext cx="3323434" cy="568246"/>
          </a:xfrm>
          <a:prstGeom prst="homePlate">
            <a:avLst>
              <a:gd name="adj" fmla="val 50000"/>
            </a:avLst>
          </a:prstGeom>
          <a:solidFill>
            <a:srgbClr val="DDEFE8"/>
          </a:solidFill>
          <a:ln w="12700" cap="flat" cmpd="sng">
            <a:solidFill>
              <a:srgbClr val="BBBCBC"/>
            </a:solidFill>
            <a:prstDash val="solid"/>
            <a:miter lim="800000"/>
            <a:headEnd type="none" w="sm" len="sm"/>
            <a:tailEnd type="none" w="sm" len="sm"/>
          </a:ln>
        </p:spPr>
        <p:txBody>
          <a:bodyPr spcFirstLastPara="1" wrap="square" lIns="0" tIns="0" rIns="0" bIns="0" anchor="ctr" anchorCtr="0">
            <a:noAutofit/>
          </a:bodyPr>
          <a:lstStyle/>
          <a:p>
            <a:pPr algn="ctr">
              <a:buSzPts val="1200"/>
            </a:pPr>
            <a:r>
              <a:rPr lang="ja-JP" altLang="en-US"/>
              <a:t>要件定義と</a:t>
            </a:r>
            <a:r>
              <a:rPr lang="en-US" altLang="ja-JP"/>
              <a:t>PoC</a:t>
            </a:r>
            <a:endParaRPr/>
          </a:p>
        </p:txBody>
      </p:sp>
      <p:sp>
        <p:nvSpPr>
          <p:cNvPr id="9" name="Google Shape;565;p12">
            <a:extLst>
              <a:ext uri="{FF2B5EF4-FFF2-40B4-BE49-F238E27FC236}">
                <a16:creationId xmlns:a16="http://schemas.microsoft.com/office/drawing/2014/main" id="{D9CE8929-515C-0D7F-8FB8-740E4CA976DA}"/>
              </a:ext>
            </a:extLst>
          </p:cNvPr>
          <p:cNvSpPr/>
          <p:nvPr/>
        </p:nvSpPr>
        <p:spPr>
          <a:xfrm>
            <a:off x="3610929" y="3179084"/>
            <a:ext cx="2433032" cy="568246"/>
          </a:xfrm>
          <a:prstGeom prst="homePlate">
            <a:avLst>
              <a:gd name="adj" fmla="val 50000"/>
            </a:avLst>
          </a:prstGeom>
          <a:solidFill>
            <a:srgbClr val="DDEFE8"/>
          </a:solidFill>
          <a:ln w="12700" cap="flat" cmpd="sng">
            <a:solidFill>
              <a:srgbClr val="BBBCBC"/>
            </a:solidFill>
            <a:prstDash val="solid"/>
            <a:miter lim="800000"/>
            <a:headEnd type="none" w="sm" len="sm"/>
            <a:tailEnd type="none" w="sm" len="sm"/>
          </a:ln>
        </p:spPr>
        <p:txBody>
          <a:bodyPr spcFirstLastPara="1" wrap="square" lIns="0" tIns="0" rIns="0" bIns="0" anchor="ctr" anchorCtr="0">
            <a:noAutofit/>
          </a:bodyPr>
          <a:lstStyle/>
          <a:p>
            <a:pPr algn="ctr">
              <a:buSzPts val="1200"/>
            </a:pPr>
            <a:r>
              <a:rPr lang="ja-JP" altLang="en-US"/>
              <a:t>実証実験</a:t>
            </a:r>
            <a:endParaRPr/>
          </a:p>
        </p:txBody>
      </p:sp>
      <p:sp>
        <p:nvSpPr>
          <p:cNvPr id="10" name="Google Shape;566;p12">
            <a:extLst>
              <a:ext uri="{FF2B5EF4-FFF2-40B4-BE49-F238E27FC236}">
                <a16:creationId xmlns:a16="http://schemas.microsoft.com/office/drawing/2014/main" id="{A92B95F7-A5E3-9D3A-3CDD-E6AE7D6486DE}"/>
              </a:ext>
            </a:extLst>
          </p:cNvPr>
          <p:cNvSpPr/>
          <p:nvPr/>
        </p:nvSpPr>
        <p:spPr>
          <a:xfrm>
            <a:off x="6066263" y="3179084"/>
            <a:ext cx="1806074" cy="568246"/>
          </a:xfrm>
          <a:prstGeom prst="homePlate">
            <a:avLst>
              <a:gd name="adj" fmla="val 50000"/>
            </a:avLst>
          </a:prstGeom>
          <a:solidFill>
            <a:srgbClr val="DDEFE8"/>
          </a:solidFill>
          <a:ln w="12700" cap="flat" cmpd="sng">
            <a:solidFill>
              <a:srgbClr val="BBBCBC"/>
            </a:solidFill>
            <a:prstDash val="solid"/>
            <a:miter lim="800000"/>
            <a:headEnd type="none" w="sm" len="sm"/>
            <a:tailEnd type="none" w="sm" len="sm"/>
          </a:ln>
        </p:spPr>
        <p:txBody>
          <a:bodyPr spcFirstLastPara="1" wrap="square" lIns="0" tIns="0" rIns="0" bIns="0" anchor="ctr" anchorCtr="0">
            <a:noAutofit/>
          </a:bodyPr>
          <a:lstStyle/>
          <a:p>
            <a:pPr algn="ctr">
              <a:buSzPts val="1200"/>
            </a:pPr>
            <a:r>
              <a:rPr lang="ja-JP" altLang="en-US"/>
              <a:t>今後の展開計画</a:t>
            </a:r>
            <a:endParaRPr/>
          </a:p>
        </p:txBody>
      </p:sp>
      <p:sp>
        <p:nvSpPr>
          <p:cNvPr id="11" name="Google Shape;567;p12">
            <a:extLst>
              <a:ext uri="{FF2B5EF4-FFF2-40B4-BE49-F238E27FC236}">
                <a16:creationId xmlns:a16="http://schemas.microsoft.com/office/drawing/2014/main" id="{3F5D8637-DDA8-5346-90CB-6345EB98AC18}"/>
              </a:ext>
            </a:extLst>
          </p:cNvPr>
          <p:cNvSpPr/>
          <p:nvPr/>
        </p:nvSpPr>
        <p:spPr>
          <a:xfrm>
            <a:off x="254039" y="3876346"/>
            <a:ext cx="3257876" cy="1912016"/>
          </a:xfrm>
          <a:prstGeom prst="rect">
            <a:avLst/>
          </a:prstGeom>
          <a:solidFill>
            <a:schemeClr val="lt1"/>
          </a:solidFill>
          <a:ln w="9525" cap="flat" cmpd="sng">
            <a:solidFill>
              <a:srgbClr val="A7A8AA"/>
            </a:solidFill>
            <a:prstDash val="solid"/>
            <a:miter lim="800000"/>
            <a:headEnd type="none" w="sm" len="sm"/>
            <a:tailEnd type="none" w="sm" len="sm"/>
          </a:ln>
        </p:spPr>
        <p:txBody>
          <a:bodyPr spcFirstLastPara="1" wrap="square" lIns="66462" tIns="66462" rIns="66462" bIns="66462" anchor="t" anchorCtr="0">
            <a:noAutofit/>
          </a:bodyPr>
          <a:lstStyle/>
          <a:p>
            <a:pPr marL="240336" indent="-158270">
              <a:lnSpc>
                <a:spcPct val="106000"/>
              </a:lnSpc>
              <a:buClr>
                <a:srgbClr val="A5A5A5"/>
              </a:buClr>
              <a:buSzPts val="1200"/>
              <a:buFont typeface="Noto Sans Symbols"/>
              <a:buChar char="✔"/>
            </a:pPr>
            <a:r>
              <a:rPr lang="ja-JP" altLang="en-US" sz="1200">
                <a:latin typeface="+mj-lt"/>
              </a:rPr>
              <a:t>要件定義</a:t>
            </a:r>
            <a:endParaRPr lang="en-US" altLang="ja-JP" sz="1200">
              <a:latin typeface="+mj-lt"/>
            </a:endParaRPr>
          </a:p>
          <a:p>
            <a:pPr marL="240336" indent="-158270">
              <a:lnSpc>
                <a:spcPct val="106000"/>
              </a:lnSpc>
              <a:buClr>
                <a:srgbClr val="A5A5A5"/>
              </a:buClr>
              <a:buSzPts val="1200"/>
              <a:buFont typeface="Noto Sans Symbols"/>
              <a:buChar char="✔"/>
            </a:pPr>
            <a:r>
              <a:rPr lang="ja-JP" altLang="en-US" sz="1200">
                <a:latin typeface="+mj-lt"/>
              </a:rPr>
              <a:t>実現するためのシステム設計</a:t>
            </a:r>
            <a:endParaRPr lang="en-US" altLang="ja-JP" sz="1200">
              <a:latin typeface="+mj-lt"/>
            </a:endParaRPr>
          </a:p>
          <a:p>
            <a:pPr marL="240336" indent="-158270">
              <a:lnSpc>
                <a:spcPct val="106000"/>
              </a:lnSpc>
              <a:buClr>
                <a:srgbClr val="A5A5A5"/>
              </a:buClr>
              <a:buSzPts val="1200"/>
              <a:buFont typeface="Noto Sans Symbols"/>
              <a:buChar char="✔"/>
            </a:pPr>
            <a:r>
              <a:rPr lang="ja-JP" altLang="en-US" sz="1200">
                <a:latin typeface="+mj-lt"/>
              </a:rPr>
              <a:t>期限と</a:t>
            </a:r>
            <a:r>
              <a:rPr lang="en-US" altLang="ja-JP" sz="1200">
                <a:latin typeface="+mj-lt"/>
              </a:rPr>
              <a:t>KPI</a:t>
            </a:r>
            <a:r>
              <a:rPr lang="ja-JP" altLang="en-US" sz="1200">
                <a:latin typeface="+mj-lt"/>
              </a:rPr>
              <a:t>の設定</a:t>
            </a:r>
            <a:endParaRPr lang="en-US" altLang="ja-JP" sz="1200">
              <a:latin typeface="+mj-lt"/>
            </a:endParaRPr>
          </a:p>
          <a:p>
            <a:pPr marL="240336" indent="-158270">
              <a:lnSpc>
                <a:spcPct val="106000"/>
              </a:lnSpc>
              <a:buClr>
                <a:srgbClr val="A5A5A5"/>
              </a:buClr>
              <a:buSzPts val="1200"/>
              <a:buFont typeface="Noto Sans Symbols"/>
              <a:buChar char="✔"/>
            </a:pPr>
            <a:r>
              <a:rPr lang="en-US" altLang="ja-JP" sz="1200">
                <a:latin typeface="+mj-lt"/>
              </a:rPr>
              <a:t>PoC</a:t>
            </a:r>
            <a:r>
              <a:rPr lang="ja-JP" altLang="en-US" sz="1200">
                <a:latin typeface="+mj-lt"/>
              </a:rPr>
              <a:t>による実現可能性評価とフィードバック</a:t>
            </a:r>
            <a:endParaRPr lang="en-US" altLang="ja-JP" sz="1200">
              <a:latin typeface="+mj-lt"/>
            </a:endParaRPr>
          </a:p>
          <a:p>
            <a:pPr marL="240336" indent="-158270">
              <a:lnSpc>
                <a:spcPct val="106000"/>
              </a:lnSpc>
              <a:buClr>
                <a:srgbClr val="A5A5A5"/>
              </a:buClr>
              <a:buSzPts val="1200"/>
              <a:buFont typeface="Noto Sans Symbols"/>
              <a:buChar char="✔"/>
            </a:pPr>
            <a:r>
              <a:rPr lang="ja-JP" altLang="en-US" sz="1200">
                <a:latin typeface="+mj-lt"/>
              </a:rPr>
              <a:t>実証実験のための機器選定</a:t>
            </a:r>
            <a:endParaRPr lang="en-US" altLang="ja-JP" sz="1200">
              <a:latin typeface="+mj-lt"/>
            </a:endParaRPr>
          </a:p>
          <a:p>
            <a:pPr marL="240336" indent="-158270">
              <a:lnSpc>
                <a:spcPct val="106000"/>
              </a:lnSpc>
              <a:buClr>
                <a:srgbClr val="A5A5A5"/>
              </a:buClr>
              <a:buSzPts val="1200"/>
              <a:buFont typeface="Noto Sans Symbols"/>
              <a:buChar char="✔"/>
            </a:pPr>
            <a:r>
              <a:rPr lang="ja-JP" altLang="en-US" sz="1200">
                <a:latin typeface="+mj-lt"/>
              </a:rPr>
              <a:t>小型実験機による開発</a:t>
            </a:r>
            <a:endParaRPr lang="en-US" altLang="ja-JP" sz="1200">
              <a:latin typeface="+mj-lt"/>
            </a:endParaRPr>
          </a:p>
          <a:p>
            <a:pPr marL="240336" indent="-158270">
              <a:lnSpc>
                <a:spcPct val="106000"/>
              </a:lnSpc>
              <a:buClr>
                <a:srgbClr val="A5A5A5"/>
              </a:buClr>
              <a:buSzPts val="1200"/>
              <a:buFont typeface="Noto Sans Symbols"/>
              <a:buChar char="✔"/>
            </a:pPr>
            <a:endParaRPr sz="1200">
              <a:latin typeface="+mj-lt"/>
            </a:endParaRPr>
          </a:p>
        </p:txBody>
      </p:sp>
      <p:sp>
        <p:nvSpPr>
          <p:cNvPr id="12" name="Google Shape;568;p12">
            <a:extLst>
              <a:ext uri="{FF2B5EF4-FFF2-40B4-BE49-F238E27FC236}">
                <a16:creationId xmlns:a16="http://schemas.microsoft.com/office/drawing/2014/main" id="{91FF860A-A0C7-AB5A-EFE6-549C83C720E7}"/>
              </a:ext>
            </a:extLst>
          </p:cNvPr>
          <p:cNvSpPr/>
          <p:nvPr/>
        </p:nvSpPr>
        <p:spPr>
          <a:xfrm>
            <a:off x="3577475" y="3876346"/>
            <a:ext cx="2433032" cy="1912016"/>
          </a:xfrm>
          <a:prstGeom prst="rect">
            <a:avLst/>
          </a:prstGeom>
          <a:solidFill>
            <a:schemeClr val="lt1"/>
          </a:solidFill>
          <a:ln w="9525" cap="flat" cmpd="sng">
            <a:solidFill>
              <a:srgbClr val="A7A8AA"/>
            </a:solidFill>
            <a:prstDash val="solid"/>
            <a:miter lim="800000"/>
            <a:headEnd type="none" w="sm" len="sm"/>
            <a:tailEnd type="none" w="sm" len="sm"/>
          </a:ln>
        </p:spPr>
        <p:txBody>
          <a:bodyPr spcFirstLastPara="1" wrap="square" lIns="66462" tIns="66462" rIns="66462" bIns="66462" anchor="t" anchorCtr="0">
            <a:noAutofit/>
          </a:bodyPr>
          <a:lstStyle/>
          <a:p>
            <a:pPr marL="240336" indent="-158270">
              <a:lnSpc>
                <a:spcPct val="106000"/>
              </a:lnSpc>
              <a:buClr>
                <a:srgbClr val="A5A5A5"/>
              </a:buClr>
              <a:buSzPts val="1200"/>
              <a:buFont typeface="Noto Sans Symbols"/>
              <a:buChar char="✔"/>
            </a:pPr>
            <a:r>
              <a:rPr lang="ja-JP" altLang="en-US" sz="1200">
                <a:latin typeface="Meiryo UI" panose="020B0604030504040204" pitchFamily="50" charset="-128"/>
                <a:ea typeface="Meiryo UI" panose="020B0604030504040204" pitchFamily="50" charset="-128"/>
                <a:cs typeface="MS Gothic"/>
                <a:sym typeface="MS Gothic"/>
              </a:rPr>
              <a:t>実証実験のための機器設営</a:t>
            </a:r>
            <a:endParaRPr lang="en-US" altLang="ja-JP" sz="1200">
              <a:latin typeface="Meiryo UI" panose="020B0604030504040204" pitchFamily="50" charset="-128"/>
              <a:ea typeface="Meiryo UI" panose="020B0604030504040204" pitchFamily="50" charset="-128"/>
              <a:cs typeface="MS Gothic"/>
              <a:sym typeface="MS Gothic"/>
            </a:endParaRPr>
          </a:p>
          <a:p>
            <a:pPr marL="240336" indent="-158270">
              <a:lnSpc>
                <a:spcPct val="106000"/>
              </a:lnSpc>
              <a:buClr>
                <a:srgbClr val="A5A5A5"/>
              </a:buClr>
              <a:buSzPts val="1200"/>
              <a:buFont typeface="Noto Sans Symbols"/>
              <a:buChar char="✔"/>
            </a:pPr>
            <a:r>
              <a:rPr lang="ja-JP" altLang="en-US" sz="1200">
                <a:latin typeface="Meiryo UI" panose="020B0604030504040204" pitchFamily="50" charset="-128"/>
                <a:ea typeface="Meiryo UI" panose="020B0604030504040204" pitchFamily="50" charset="-128"/>
                <a:cs typeface="MS Gothic"/>
                <a:sym typeface="MS Gothic"/>
              </a:rPr>
              <a:t>実証実験とフィードバック</a:t>
            </a:r>
            <a:endParaRPr lang="en-US" altLang="ja-JP" sz="1200">
              <a:latin typeface="Meiryo UI" panose="020B0604030504040204" pitchFamily="50" charset="-128"/>
              <a:ea typeface="Meiryo UI" panose="020B0604030504040204" pitchFamily="50" charset="-128"/>
              <a:cs typeface="MS Gothic"/>
              <a:sym typeface="MS Gothic"/>
            </a:endParaRPr>
          </a:p>
          <a:p>
            <a:pPr marL="240336" indent="-158270">
              <a:lnSpc>
                <a:spcPct val="106000"/>
              </a:lnSpc>
              <a:buClr>
                <a:srgbClr val="A5A5A5"/>
              </a:buClr>
              <a:buSzPts val="1200"/>
              <a:buFont typeface="Noto Sans Symbols"/>
              <a:buChar char="✔"/>
            </a:pPr>
            <a:r>
              <a:rPr lang="ja-JP" altLang="en-US" sz="1200">
                <a:latin typeface="Meiryo UI" panose="020B0604030504040204" pitchFamily="50" charset="-128"/>
                <a:ea typeface="Meiryo UI" panose="020B0604030504040204" pitchFamily="50" charset="-128"/>
                <a:cs typeface="MS Gothic"/>
                <a:sym typeface="MS Gothic"/>
              </a:rPr>
              <a:t>特許化の検討</a:t>
            </a:r>
            <a:endParaRPr lang="en-US" altLang="ja-JP" sz="1200">
              <a:latin typeface="Meiryo UI" panose="020B0604030504040204" pitchFamily="50" charset="-128"/>
              <a:ea typeface="Meiryo UI" panose="020B0604030504040204" pitchFamily="50" charset="-128"/>
              <a:cs typeface="MS Gothic"/>
              <a:sym typeface="MS Gothic"/>
            </a:endParaRPr>
          </a:p>
          <a:p>
            <a:pPr marL="240336" indent="-158270">
              <a:lnSpc>
                <a:spcPct val="106000"/>
              </a:lnSpc>
              <a:buClr>
                <a:srgbClr val="A5A5A5"/>
              </a:buClr>
              <a:buSzPts val="1200"/>
              <a:buFont typeface="Noto Sans Symbols"/>
              <a:buChar char="✔"/>
            </a:pPr>
            <a:endParaRPr sz="1200">
              <a:latin typeface="Meiryo UI" panose="020B0604030504040204" pitchFamily="50" charset="-128"/>
              <a:ea typeface="Meiryo UI" panose="020B0604030504040204" pitchFamily="50" charset="-128"/>
              <a:cs typeface="MS Gothic"/>
              <a:sym typeface="MS Gothic"/>
            </a:endParaRPr>
          </a:p>
        </p:txBody>
      </p:sp>
      <p:sp>
        <p:nvSpPr>
          <p:cNvPr id="13" name="Google Shape;569;p12">
            <a:extLst>
              <a:ext uri="{FF2B5EF4-FFF2-40B4-BE49-F238E27FC236}">
                <a16:creationId xmlns:a16="http://schemas.microsoft.com/office/drawing/2014/main" id="{D0FBB1A5-1445-FF77-959A-5ED459787EC5}"/>
              </a:ext>
            </a:extLst>
          </p:cNvPr>
          <p:cNvSpPr/>
          <p:nvPr/>
        </p:nvSpPr>
        <p:spPr>
          <a:xfrm>
            <a:off x="6076067" y="3878043"/>
            <a:ext cx="1796270" cy="1912016"/>
          </a:xfrm>
          <a:prstGeom prst="rect">
            <a:avLst/>
          </a:prstGeom>
          <a:solidFill>
            <a:schemeClr val="lt1"/>
          </a:solidFill>
          <a:ln w="9525" cap="flat" cmpd="sng">
            <a:solidFill>
              <a:srgbClr val="A7A8AA"/>
            </a:solidFill>
            <a:prstDash val="solid"/>
            <a:miter lim="800000"/>
            <a:headEnd type="none" w="sm" len="sm"/>
            <a:tailEnd type="none" w="sm" len="sm"/>
          </a:ln>
        </p:spPr>
        <p:txBody>
          <a:bodyPr spcFirstLastPara="1" wrap="square" lIns="66462" tIns="66462" rIns="66462" bIns="66462" anchor="t" anchorCtr="0">
            <a:noAutofit/>
          </a:bodyPr>
          <a:lstStyle/>
          <a:p>
            <a:pPr marL="240336" indent="-158270">
              <a:lnSpc>
                <a:spcPct val="106000"/>
              </a:lnSpc>
              <a:buClr>
                <a:srgbClr val="A5A5A5"/>
              </a:buClr>
              <a:buSzPts val="1200"/>
              <a:buFont typeface="Noto Sans Symbols"/>
              <a:buChar char="✔"/>
            </a:pPr>
            <a:r>
              <a:rPr lang="ja-JP" altLang="en-US" sz="1200">
                <a:latin typeface="+mj-ea"/>
                <a:ea typeface="+mj-ea"/>
                <a:sym typeface="MS Gothic"/>
              </a:rPr>
              <a:t>装置全体の自動化に向けた計画案検討</a:t>
            </a:r>
            <a:endParaRPr lang="en-US" altLang="ja-JP" sz="1200">
              <a:latin typeface="+mj-ea"/>
              <a:ea typeface="+mj-ea"/>
              <a:sym typeface="MS Gothic"/>
            </a:endParaRPr>
          </a:p>
          <a:p>
            <a:pPr marL="240336" indent="-158270">
              <a:lnSpc>
                <a:spcPct val="106000"/>
              </a:lnSpc>
              <a:buClr>
                <a:srgbClr val="A5A5A5"/>
              </a:buClr>
              <a:buSzPts val="1200"/>
              <a:buFont typeface="Noto Sans Symbols"/>
              <a:buChar char="✔"/>
            </a:pPr>
            <a:r>
              <a:rPr lang="ja-JP" altLang="en-US" sz="1200">
                <a:latin typeface="+mj-ea"/>
                <a:ea typeface="+mj-ea"/>
                <a:sym typeface="MS Gothic"/>
              </a:rPr>
              <a:t>他事業所への展開検討</a:t>
            </a:r>
            <a:endParaRPr lang="en-US" altLang="ja-JP" sz="1200">
              <a:latin typeface="+mj-ea"/>
              <a:ea typeface="+mj-ea"/>
              <a:sym typeface="MS Gothic"/>
            </a:endParaRPr>
          </a:p>
          <a:p>
            <a:pPr marL="240336" indent="-158270">
              <a:lnSpc>
                <a:spcPct val="106000"/>
              </a:lnSpc>
              <a:buClr>
                <a:srgbClr val="A5A5A5"/>
              </a:buClr>
              <a:buSzPts val="1200"/>
              <a:buFont typeface="Noto Sans Symbols"/>
              <a:buChar char="✔"/>
            </a:pPr>
            <a:r>
              <a:rPr lang="ja-JP" altLang="en-US" sz="1200">
                <a:latin typeface="+mj-ea"/>
                <a:ea typeface="+mj-ea"/>
                <a:sym typeface="MS Gothic"/>
              </a:rPr>
              <a:t>鋼板母材メーカ、納品先産業界（自動車、建材など）への販売展開検討</a:t>
            </a:r>
            <a:endParaRPr lang="en-US" altLang="ja-JP" sz="1200">
              <a:latin typeface="+mj-ea"/>
              <a:ea typeface="+mj-ea"/>
              <a:sym typeface="MS Gothic"/>
            </a:endParaRPr>
          </a:p>
          <a:p>
            <a:pPr marL="240336" indent="-158270">
              <a:lnSpc>
                <a:spcPct val="106000"/>
              </a:lnSpc>
              <a:buClr>
                <a:srgbClr val="A5A5A5"/>
              </a:buClr>
              <a:buSzPts val="1200"/>
              <a:buFont typeface="Noto Sans Symbols"/>
              <a:buChar char="✔"/>
            </a:pPr>
            <a:endParaRPr sz="1200">
              <a:latin typeface="+mj-ea"/>
              <a:ea typeface="+mj-ea"/>
            </a:endParaRPr>
          </a:p>
        </p:txBody>
      </p:sp>
      <p:sp>
        <p:nvSpPr>
          <p:cNvPr id="14" name="テキスト ボックス 13">
            <a:extLst>
              <a:ext uri="{FF2B5EF4-FFF2-40B4-BE49-F238E27FC236}">
                <a16:creationId xmlns:a16="http://schemas.microsoft.com/office/drawing/2014/main" id="{55FED8F5-49ED-E793-F5D3-F02EDD1ED273}"/>
              </a:ext>
            </a:extLst>
          </p:cNvPr>
          <p:cNvSpPr txBox="1"/>
          <p:nvPr/>
        </p:nvSpPr>
        <p:spPr>
          <a:xfrm>
            <a:off x="197557" y="1183846"/>
            <a:ext cx="8895668" cy="1200329"/>
          </a:xfrm>
          <a:prstGeom prst="rect">
            <a:avLst/>
          </a:prstGeom>
          <a:noFill/>
        </p:spPr>
        <p:txBody>
          <a:bodyPr wrap="square" rtlCol="0">
            <a:spAutoFit/>
          </a:bodyPr>
          <a:lstStyle/>
          <a:p>
            <a:pPr marL="342900" indent="-342900">
              <a:buFont typeface="+mj-lt"/>
              <a:buAutoNum type="arabicPeriod"/>
            </a:pPr>
            <a:r>
              <a:rPr lang="ja-JP" altLang="en-US" dirty="0"/>
              <a:t>スチールセンターのスリッターラインに画像取得装置設置、動画による疵の検出</a:t>
            </a:r>
            <a:endParaRPr lang="en-US" altLang="ja-JP" dirty="0"/>
          </a:p>
          <a:p>
            <a:pPr marL="342900" indent="-342900">
              <a:buFont typeface="+mj-lt"/>
              <a:buAutoNum type="arabicPeriod"/>
            </a:pPr>
            <a:r>
              <a:rPr lang="en-US" altLang="ja-JP" dirty="0"/>
              <a:t>AI</a:t>
            </a:r>
            <a:r>
              <a:rPr lang="ja-JP" altLang="en-US" dirty="0"/>
              <a:t>による異常検知性能</a:t>
            </a:r>
            <a:r>
              <a:rPr lang="en-US" altLang="ja-JP" dirty="0"/>
              <a:t>ROCAUC90%</a:t>
            </a:r>
          </a:p>
          <a:p>
            <a:pPr marL="342900" indent="-342900">
              <a:buFont typeface="+mj-lt"/>
              <a:buAutoNum type="arabicPeriod"/>
            </a:pPr>
            <a:r>
              <a:rPr lang="ja-JP" altLang="en-US" dirty="0"/>
              <a:t>目視に頼らないリアルタイム検査を実現</a:t>
            </a:r>
            <a:endParaRPr lang="en-US" altLang="ja-JP" dirty="0"/>
          </a:p>
          <a:p>
            <a:pPr marL="342900" indent="-342900">
              <a:buFont typeface="+mj-lt"/>
              <a:buAutoNum type="arabicPeriod"/>
            </a:pPr>
            <a:r>
              <a:rPr lang="ja-JP" altLang="en-US" dirty="0"/>
              <a:t>黒鋼板上のキズの検知とシリコンスケールの仕分け実現</a:t>
            </a:r>
            <a:endParaRPr lang="en-US" altLang="ja-JP" dirty="0"/>
          </a:p>
        </p:txBody>
      </p:sp>
    </p:spTree>
    <p:extLst>
      <p:ext uri="{BB962C8B-B14F-4D97-AF65-F5344CB8AC3E}">
        <p14:creationId xmlns:p14="http://schemas.microsoft.com/office/powerpoint/2010/main" val="1891448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3">
            <a:extLst>
              <a:ext uri="{FF2B5EF4-FFF2-40B4-BE49-F238E27FC236}">
                <a16:creationId xmlns:a16="http://schemas.microsoft.com/office/drawing/2014/main" id="{1C60D47D-3816-01EB-EBAB-71634554ACD1}"/>
              </a:ext>
            </a:extLst>
          </p:cNvPr>
          <p:cNvGraphicFramePr>
            <a:graphicFrameLocks noGrp="1"/>
          </p:cNvGraphicFramePr>
          <p:nvPr>
            <p:extLst>
              <p:ext uri="{D42A27DB-BD31-4B8C-83A1-F6EECF244321}">
                <p14:modId xmlns:p14="http://schemas.microsoft.com/office/powerpoint/2010/main" val="658054559"/>
              </p:ext>
            </p:extLst>
          </p:nvPr>
        </p:nvGraphicFramePr>
        <p:xfrm>
          <a:off x="405495" y="856705"/>
          <a:ext cx="8032059" cy="5669187"/>
        </p:xfrm>
        <a:graphic>
          <a:graphicData uri="http://schemas.openxmlformats.org/drawingml/2006/table">
            <a:tbl>
              <a:tblPr/>
              <a:tblGrid>
                <a:gridCol w="1422491">
                  <a:extLst>
                    <a:ext uri="{9D8B030D-6E8A-4147-A177-3AD203B41FA5}">
                      <a16:colId xmlns:a16="http://schemas.microsoft.com/office/drawing/2014/main" val="1364965112"/>
                    </a:ext>
                  </a:extLst>
                </a:gridCol>
                <a:gridCol w="848307">
                  <a:extLst>
                    <a:ext uri="{9D8B030D-6E8A-4147-A177-3AD203B41FA5}">
                      <a16:colId xmlns:a16="http://schemas.microsoft.com/office/drawing/2014/main" val="3283779105"/>
                    </a:ext>
                  </a:extLst>
                </a:gridCol>
                <a:gridCol w="825190">
                  <a:extLst>
                    <a:ext uri="{9D8B030D-6E8A-4147-A177-3AD203B41FA5}">
                      <a16:colId xmlns:a16="http://schemas.microsoft.com/office/drawing/2014/main" val="1798633607"/>
                    </a:ext>
                  </a:extLst>
                </a:gridCol>
                <a:gridCol w="805091">
                  <a:extLst>
                    <a:ext uri="{9D8B030D-6E8A-4147-A177-3AD203B41FA5}">
                      <a16:colId xmlns:a16="http://schemas.microsoft.com/office/drawing/2014/main" val="4039522930"/>
                    </a:ext>
                  </a:extLst>
                </a:gridCol>
                <a:gridCol w="826196">
                  <a:extLst>
                    <a:ext uri="{9D8B030D-6E8A-4147-A177-3AD203B41FA5}">
                      <a16:colId xmlns:a16="http://schemas.microsoft.com/office/drawing/2014/main" val="2420449106"/>
                    </a:ext>
                  </a:extLst>
                </a:gridCol>
                <a:gridCol w="826196">
                  <a:extLst>
                    <a:ext uri="{9D8B030D-6E8A-4147-A177-3AD203B41FA5}">
                      <a16:colId xmlns:a16="http://schemas.microsoft.com/office/drawing/2014/main" val="4281595863"/>
                    </a:ext>
                  </a:extLst>
                </a:gridCol>
                <a:gridCol w="826196">
                  <a:extLst>
                    <a:ext uri="{9D8B030D-6E8A-4147-A177-3AD203B41FA5}">
                      <a16:colId xmlns:a16="http://schemas.microsoft.com/office/drawing/2014/main" val="273093700"/>
                    </a:ext>
                  </a:extLst>
                </a:gridCol>
                <a:gridCol w="826196">
                  <a:extLst>
                    <a:ext uri="{9D8B030D-6E8A-4147-A177-3AD203B41FA5}">
                      <a16:colId xmlns:a16="http://schemas.microsoft.com/office/drawing/2014/main" val="2527579697"/>
                    </a:ext>
                  </a:extLst>
                </a:gridCol>
                <a:gridCol w="826196">
                  <a:extLst>
                    <a:ext uri="{9D8B030D-6E8A-4147-A177-3AD203B41FA5}">
                      <a16:colId xmlns:a16="http://schemas.microsoft.com/office/drawing/2014/main" val="1300877674"/>
                    </a:ext>
                  </a:extLst>
                </a:gridCol>
              </a:tblGrid>
              <a:tr h="359466">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60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R5</a:t>
                      </a:r>
                      <a:endParaRPr kumimoji="1" lang="ja-JP" altLang="en-US" sz="1400">
                        <a:solidFill>
                          <a:schemeClr val="bg1">
                            <a:lumMod val="50000"/>
                          </a:schemeClr>
                        </a:solidFill>
                      </a:endParaRPr>
                    </a:p>
                  </a:txBody>
                  <a:tcPr>
                    <a:lnL w="28575" cap="flat" cmpd="sng" algn="ctr">
                      <a:no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R6</a:t>
                      </a: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400">
                        <a:solidFill>
                          <a:schemeClr val="bg1">
                            <a:lumMod val="50000"/>
                          </a:schemeClr>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619910"/>
                  </a:ext>
                </a:extLst>
              </a:tr>
              <a:tr h="359466">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endParaRPr kumimoji="1" lang="ja-JP" altLang="en-US" sz="160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7</a:t>
                      </a:r>
                      <a:r>
                        <a:rPr kumimoji="1" lang="ja-JP" altLang="en-US" sz="1400">
                          <a:solidFill>
                            <a:schemeClr val="bg1">
                              <a:lumMod val="50000"/>
                            </a:schemeClr>
                          </a:solidFill>
                        </a:rPr>
                        <a:t>月</a:t>
                      </a:r>
                    </a:p>
                  </a:txBody>
                  <a:tcPr>
                    <a:lnL w="28575" cap="flat" cmpd="sng" algn="ctr">
                      <a:no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8</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9</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10</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11</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12</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1</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gn="ctr">
                        <a:lnSpc>
                          <a:spcPct val="130000"/>
                        </a:lnSpc>
                        <a:spcAft>
                          <a:spcPts val="300"/>
                        </a:spcAft>
                      </a:pPr>
                      <a:r>
                        <a:rPr kumimoji="1" lang="en-US" altLang="ja-JP" sz="1400">
                          <a:solidFill>
                            <a:schemeClr val="bg1">
                              <a:lumMod val="50000"/>
                            </a:schemeClr>
                          </a:solidFill>
                        </a:rPr>
                        <a:t>2</a:t>
                      </a:r>
                      <a:r>
                        <a:rPr kumimoji="1" lang="ja-JP" altLang="en-US" sz="1400">
                          <a:solidFill>
                            <a:schemeClr val="bg1">
                              <a:lumMod val="50000"/>
                            </a:schemeClr>
                          </a:solidFill>
                        </a:rPr>
                        <a:t>月</a:t>
                      </a: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993698"/>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r>
                        <a:rPr kumimoji="1" lang="ja-JP" altLang="en-US" sz="1200">
                          <a:solidFill>
                            <a:schemeClr val="tx1"/>
                          </a:solidFill>
                        </a:rPr>
                        <a:t>プロジェクト発足</a:t>
                      </a:r>
                      <a:endParaRPr kumimoji="1" lang="en-US" altLang="ja-JP" sz="1200">
                        <a:solidFill>
                          <a:schemeClr val="tx1"/>
                        </a:solidFill>
                      </a:endParaRP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5715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0063588"/>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体制整備</a:t>
                      </a: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026680"/>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en-US" altLang="ja-JP" sz="1200" b="0" i="0" u="none" strike="noStrike" kern="1200" cap="none" spc="0" normalizeH="0" baseline="0" noProof="0">
                          <a:ln>
                            <a:noFill/>
                          </a:ln>
                          <a:solidFill>
                            <a:schemeClr val="tx1"/>
                          </a:solidFill>
                          <a:effectLst/>
                          <a:uLnTx/>
                          <a:uFillTx/>
                          <a:latin typeface="Segoe UI"/>
                          <a:ea typeface="メイリオ"/>
                          <a:cs typeface="+mn-cs"/>
                        </a:rPr>
                        <a:t>AI</a:t>
                      </a: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アルゴリズム</a:t>
                      </a:r>
                      <a:br>
                        <a:rPr kumimoji="1" lang="en-US" altLang="ja-JP" sz="1200" b="0" i="0" u="none" strike="noStrike" kern="1200" cap="none" spc="0" normalizeH="0" baseline="0" noProof="0">
                          <a:ln>
                            <a:noFill/>
                          </a:ln>
                          <a:solidFill>
                            <a:schemeClr val="tx1"/>
                          </a:solidFill>
                          <a:effectLst/>
                          <a:uLnTx/>
                          <a:uFillTx/>
                          <a:latin typeface="Segoe UI"/>
                          <a:ea typeface="メイリオ"/>
                          <a:cs typeface="+mn-cs"/>
                        </a:rPr>
                      </a:b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データ分析</a:t>
                      </a:r>
                      <a:br>
                        <a:rPr kumimoji="1" lang="en-US" altLang="ja-JP" sz="1200" b="0" i="0" u="none" strike="noStrike" kern="1200" cap="none" spc="0" normalizeH="0" baseline="0" noProof="0">
                          <a:ln>
                            <a:noFill/>
                          </a:ln>
                          <a:solidFill>
                            <a:schemeClr val="tx1"/>
                          </a:solidFill>
                          <a:effectLst/>
                          <a:uLnTx/>
                          <a:uFillTx/>
                          <a:latin typeface="Segoe UI"/>
                          <a:ea typeface="メイリオ"/>
                          <a:cs typeface="+mn-cs"/>
                        </a:rPr>
                      </a:b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クラウド構築</a:t>
                      </a: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7555749"/>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小型実験機による開発</a:t>
                      </a: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823283"/>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大型実験機による実証実験</a:t>
                      </a:r>
                      <a:endParaRPr kumimoji="1" lang="en-US" altLang="ja-JP" sz="1200" b="0" i="0" u="none" strike="noStrike" kern="1200" cap="none" spc="0" normalizeH="0" baseline="0" noProof="0">
                        <a:ln>
                          <a:noFill/>
                        </a:ln>
                        <a:solidFill>
                          <a:schemeClr val="tx1"/>
                        </a:solidFill>
                        <a:effectLst/>
                        <a:uLnTx/>
                        <a:uFillTx/>
                        <a:latin typeface="Segoe UI"/>
                        <a:ea typeface="メイリオ"/>
                        <a:cs typeface="+mn-cs"/>
                      </a:endParaRP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929188"/>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特許化</a:t>
                      </a: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7255178"/>
                  </a:ext>
                </a:extLst>
              </a:tr>
              <a:tr h="601287">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展示会</a:t>
                      </a:r>
                      <a:endParaRPr kumimoji="1" lang="en-US" altLang="ja-JP" sz="1200" b="0" i="0" u="none" strike="noStrike" kern="1200" cap="none" spc="0" normalizeH="0" baseline="0" noProof="0">
                        <a:ln>
                          <a:noFill/>
                        </a:ln>
                        <a:solidFill>
                          <a:schemeClr val="tx1"/>
                        </a:solidFill>
                        <a:effectLst/>
                        <a:uLnTx/>
                        <a:uFillTx/>
                        <a:latin typeface="Segoe UI"/>
                        <a:ea typeface="メイリオ"/>
                        <a:cs typeface="+mn-cs"/>
                      </a:endParaRP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000863" rtl="0" eaLnBrk="1" latinLnBrk="0" hangingPunct="1">
                        <a:defRPr kumimoji="1" sz="1971" kern="1200">
                          <a:solidFill>
                            <a:schemeClr val="dk1"/>
                          </a:solidFill>
                          <a:latin typeface="Segoe UI"/>
                          <a:ea typeface="メイリオ"/>
                        </a:defRPr>
                      </a:lvl1pPr>
                      <a:lvl2pPr marL="500434" algn="l" defTabSz="1000863" rtl="0" eaLnBrk="1" latinLnBrk="0" hangingPunct="1">
                        <a:defRPr kumimoji="1" sz="1971" kern="1200">
                          <a:solidFill>
                            <a:schemeClr val="dk1"/>
                          </a:solidFill>
                          <a:latin typeface="Segoe UI"/>
                          <a:ea typeface="メイリオ"/>
                        </a:defRPr>
                      </a:lvl2pPr>
                      <a:lvl3pPr marL="1000863" algn="l" defTabSz="1000863" rtl="0" eaLnBrk="1" latinLnBrk="0" hangingPunct="1">
                        <a:defRPr kumimoji="1" sz="1971" kern="1200">
                          <a:solidFill>
                            <a:schemeClr val="dk1"/>
                          </a:solidFill>
                          <a:latin typeface="Segoe UI"/>
                          <a:ea typeface="メイリオ"/>
                        </a:defRPr>
                      </a:lvl3pPr>
                      <a:lvl4pPr marL="1501296" algn="l" defTabSz="1000863" rtl="0" eaLnBrk="1" latinLnBrk="0" hangingPunct="1">
                        <a:defRPr kumimoji="1" sz="1971" kern="1200">
                          <a:solidFill>
                            <a:schemeClr val="dk1"/>
                          </a:solidFill>
                          <a:latin typeface="Segoe UI"/>
                          <a:ea typeface="メイリオ"/>
                        </a:defRPr>
                      </a:lvl4pPr>
                      <a:lvl5pPr marL="2001725" algn="l" defTabSz="1000863" rtl="0" eaLnBrk="1" latinLnBrk="0" hangingPunct="1">
                        <a:defRPr kumimoji="1" sz="1971" kern="1200">
                          <a:solidFill>
                            <a:schemeClr val="dk1"/>
                          </a:solidFill>
                          <a:latin typeface="Segoe UI"/>
                          <a:ea typeface="メイリオ"/>
                        </a:defRPr>
                      </a:lvl5pPr>
                      <a:lvl6pPr marL="2502161" algn="l" defTabSz="1000863" rtl="0" eaLnBrk="1" latinLnBrk="0" hangingPunct="1">
                        <a:defRPr kumimoji="1" sz="1971" kern="1200">
                          <a:solidFill>
                            <a:schemeClr val="dk1"/>
                          </a:solidFill>
                          <a:latin typeface="Segoe UI"/>
                          <a:ea typeface="メイリオ"/>
                        </a:defRPr>
                      </a:lvl6pPr>
                      <a:lvl7pPr marL="3002591" algn="l" defTabSz="1000863" rtl="0" eaLnBrk="1" latinLnBrk="0" hangingPunct="1">
                        <a:defRPr kumimoji="1" sz="1971" kern="1200">
                          <a:solidFill>
                            <a:schemeClr val="dk1"/>
                          </a:solidFill>
                          <a:latin typeface="Segoe UI"/>
                          <a:ea typeface="メイリオ"/>
                        </a:defRPr>
                      </a:lvl7pPr>
                      <a:lvl8pPr marL="3503023" algn="l" defTabSz="1000863" rtl="0" eaLnBrk="1" latinLnBrk="0" hangingPunct="1">
                        <a:defRPr kumimoji="1" sz="1971" kern="1200">
                          <a:solidFill>
                            <a:schemeClr val="dk1"/>
                          </a:solidFill>
                          <a:latin typeface="Segoe UI"/>
                          <a:ea typeface="メイリオ"/>
                        </a:defRPr>
                      </a:lvl8pPr>
                      <a:lvl9pPr marL="4003453" algn="l" defTabSz="1000863" rtl="0" eaLnBrk="1" latinLnBrk="0" hangingPunct="1">
                        <a:defRPr kumimoji="1" sz="1971" kern="1200">
                          <a:solidFill>
                            <a:schemeClr val="dk1"/>
                          </a:solidFill>
                          <a:latin typeface="Segoe UI"/>
                          <a:ea typeface="メイリオ"/>
                        </a:defRPr>
                      </a:lvl9p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223333"/>
                  </a:ext>
                </a:extLst>
              </a:tr>
              <a:tr h="335449">
                <a:tc>
                  <a:txBody>
                    <a:bodyPr/>
                    <a:lstStyle/>
                    <a:p>
                      <a:pPr marL="0" marR="0" lvl="0" indent="0" algn="l" defTabSz="914400" rtl="0" eaLnBrk="1" fontAlgn="auto" latinLnBrk="0" hangingPunct="1">
                        <a:lnSpc>
                          <a:spcPct val="13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Segoe UI"/>
                          <a:ea typeface="メイリオ"/>
                          <a:cs typeface="+mn-cs"/>
                        </a:rPr>
                        <a:t>資金需要</a:t>
                      </a:r>
                    </a:p>
                  </a:txBody>
                  <a:tcPr anchor="ctr">
                    <a:lnL w="12700" cap="flat" cmpd="sng" algn="ctr">
                      <a:noFill/>
                      <a:prstDash val="solid"/>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spcAft>
                          <a:spcPts val="300"/>
                        </a:spcAft>
                      </a:pPr>
                      <a:r>
                        <a:rPr kumimoji="1" lang="ja-JP" altLang="en-US" sz="1050"/>
                        <a:t>開発費</a:t>
                      </a:r>
                      <a:endParaRPr kumimoji="1" lang="en-US" altLang="ja-JP" sz="1050"/>
                    </a:p>
                    <a:p>
                      <a:pPr>
                        <a:lnSpc>
                          <a:spcPct val="130000"/>
                        </a:lnSpc>
                        <a:spcAft>
                          <a:spcPts val="300"/>
                        </a:spcAft>
                      </a:pPr>
                      <a:r>
                        <a:rPr kumimoji="1" lang="en-US" altLang="ja-JP" sz="1050"/>
                        <a:t>210</a:t>
                      </a:r>
                      <a:r>
                        <a:rPr kumimoji="1" lang="ja-JP" altLang="en-US" sz="1050"/>
                        <a:t>万円</a:t>
                      </a:r>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spcAft>
                          <a:spcPts val="300"/>
                        </a:spcAft>
                      </a:pPr>
                      <a:r>
                        <a:rPr kumimoji="1" lang="ja-JP" altLang="en-US" sz="1050"/>
                        <a:t>実証費用</a:t>
                      </a:r>
                      <a:r>
                        <a:rPr kumimoji="1" lang="en-US" altLang="ja-JP" sz="1050"/>
                        <a:t>600</a:t>
                      </a:r>
                      <a:r>
                        <a:rPr kumimoji="1" lang="ja-JP" altLang="en-US" sz="1050"/>
                        <a:t>万円</a:t>
                      </a:r>
                      <a:endParaRPr kumimoji="1" lang="en-US" altLang="ja-JP"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130000"/>
                        </a:lnSpc>
                        <a:spcAft>
                          <a:spcPts val="300"/>
                        </a:spcAft>
                      </a:pPr>
                      <a:endParaRPr kumimoji="1" lang="ja-JP" altLang="en-US" sz="1050"/>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30000"/>
                        </a:lnSpc>
                        <a:spcAft>
                          <a:spcPts val="300"/>
                        </a:spcAft>
                      </a:pPr>
                      <a:r>
                        <a:rPr kumimoji="1" lang="ja-JP" altLang="en-US" sz="1050"/>
                        <a:t>特許、展示会ほか</a:t>
                      </a:r>
                      <a:endParaRPr kumimoji="1" lang="en-US" altLang="ja-JP" sz="1050"/>
                    </a:p>
                    <a:p>
                      <a:pPr>
                        <a:lnSpc>
                          <a:spcPct val="130000"/>
                        </a:lnSpc>
                        <a:spcAft>
                          <a:spcPts val="300"/>
                        </a:spcAft>
                      </a:pPr>
                      <a:r>
                        <a:rPr kumimoji="1" lang="en-US" altLang="ja-JP" sz="1050"/>
                        <a:t>190</a:t>
                      </a:r>
                      <a:r>
                        <a:rPr kumimoji="1" lang="ja-JP" altLang="en-US" sz="1050"/>
                        <a:t>万円</a:t>
                      </a:r>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30000"/>
                        </a:lnSpc>
                        <a:spcAft>
                          <a:spcPts val="300"/>
                        </a:spcAft>
                      </a:pPr>
                      <a:r>
                        <a:rPr kumimoji="1" lang="ja-JP" altLang="en-US" sz="1050"/>
                        <a:t>特許展示会ほか</a:t>
                      </a:r>
                      <a:r>
                        <a:rPr kumimoji="1" lang="en-US" altLang="ja-JP" sz="1050"/>
                        <a:t>300</a:t>
                      </a:r>
                      <a:r>
                        <a:rPr kumimoji="1" lang="ja-JP" altLang="en-US" sz="1050"/>
                        <a:t>万円</a:t>
                      </a:r>
                    </a:p>
                  </a:txBody>
                  <a:tcPr anchor="ctr">
                    <a:lnL w="12700" cap="flat" cmpd="sng" algn="ctr">
                      <a:solidFill>
                        <a:srgbClr val="FFFFFF">
                          <a:lumMod val="75000"/>
                        </a:srgbClr>
                      </a:solidFill>
                      <a:prstDash val="sysDot"/>
                      <a:round/>
                      <a:headEnd type="none" w="med" len="med"/>
                      <a:tailEnd type="none" w="med" len="med"/>
                    </a:lnL>
                    <a:lnR w="12700" cap="flat" cmpd="sng" algn="ctr">
                      <a:solidFill>
                        <a:srgbClr val="FFFFFF">
                          <a:lumMod val="75000"/>
                        </a:srgbClr>
                      </a:solidFill>
                      <a:prstDash val="sysDot"/>
                      <a:round/>
                      <a:headEnd type="none" w="med" len="med"/>
                      <a:tailEnd type="none" w="med" len="med"/>
                    </a:lnR>
                    <a:lnT w="12700" cap="flat" cmpd="sng" algn="ctr">
                      <a:solidFill>
                        <a:srgbClr val="FFFFFF">
                          <a:lumMod val="75000"/>
                        </a:srgbClr>
                      </a:solidFill>
                      <a:prstDash val="sysDot"/>
                      <a:round/>
                      <a:headEnd type="none" w="med" len="med"/>
                      <a:tailEnd type="none" w="med" len="med"/>
                    </a:lnT>
                    <a:lnB w="12700" cap="flat" cmpd="sng" algn="ctr">
                      <a:solidFill>
                        <a:srgbClr val="FFFFFF">
                          <a:lumMod val="75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234366"/>
                  </a:ext>
                </a:extLst>
              </a:tr>
            </a:tbl>
          </a:graphicData>
        </a:graphic>
      </p:graphicFrame>
      <p:grpSp>
        <p:nvGrpSpPr>
          <p:cNvPr id="11" name="グループ化 10">
            <a:extLst>
              <a:ext uri="{FF2B5EF4-FFF2-40B4-BE49-F238E27FC236}">
                <a16:creationId xmlns:a16="http://schemas.microsoft.com/office/drawing/2014/main" id="{5C65FDED-5297-95F3-2CA6-6619674CF7DA}"/>
              </a:ext>
            </a:extLst>
          </p:cNvPr>
          <p:cNvGrpSpPr/>
          <p:nvPr/>
        </p:nvGrpSpPr>
        <p:grpSpPr>
          <a:xfrm>
            <a:off x="6514513" y="4214866"/>
            <a:ext cx="1909836" cy="456283"/>
            <a:chOff x="6582809" y="4379060"/>
            <a:chExt cx="1169305" cy="456283"/>
          </a:xfrm>
        </p:grpSpPr>
        <p:sp>
          <p:nvSpPr>
            <p:cNvPr id="22" name="矢印: 五方向 21">
              <a:extLst>
                <a:ext uri="{FF2B5EF4-FFF2-40B4-BE49-F238E27FC236}">
                  <a16:creationId xmlns:a16="http://schemas.microsoft.com/office/drawing/2014/main" id="{28C245A0-55BC-56CA-DD27-E4FC84E27192}"/>
                </a:ext>
              </a:extLst>
            </p:cNvPr>
            <p:cNvSpPr/>
            <p:nvPr/>
          </p:nvSpPr>
          <p:spPr>
            <a:xfrm>
              <a:off x="6582809" y="4619319"/>
              <a:ext cx="1162494" cy="216024"/>
            </a:xfrm>
            <a:prstGeom prst="homePlate">
              <a:avLst/>
            </a:prstGeom>
            <a:solidFill>
              <a:srgbClr val="C85A8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C85A8C"/>
                </a:solidFill>
                <a:latin typeface="Calibri" panose="020F0502020204030204" pitchFamily="34" charset="0"/>
                <a:ea typeface="Meiryo UI" panose="020B0604030504040204" pitchFamily="50" charset="-128"/>
                <a:cs typeface="Arial" charset="0"/>
              </a:endParaRPr>
            </a:p>
          </p:txBody>
        </p:sp>
        <p:grpSp>
          <p:nvGrpSpPr>
            <p:cNvPr id="23" name="グループ化 22">
              <a:extLst>
                <a:ext uri="{FF2B5EF4-FFF2-40B4-BE49-F238E27FC236}">
                  <a16:creationId xmlns:a16="http://schemas.microsoft.com/office/drawing/2014/main" id="{335944F4-3F58-623E-3F74-08ABED526B3A}"/>
                </a:ext>
              </a:extLst>
            </p:cNvPr>
            <p:cNvGrpSpPr/>
            <p:nvPr/>
          </p:nvGrpSpPr>
          <p:grpSpPr>
            <a:xfrm>
              <a:off x="6808749" y="4379060"/>
              <a:ext cx="943365" cy="348271"/>
              <a:chOff x="2793548" y="1713507"/>
              <a:chExt cx="943365" cy="348271"/>
            </a:xfrm>
          </p:grpSpPr>
          <p:cxnSp>
            <p:nvCxnSpPr>
              <p:cNvPr id="24" name="直線コネクタ 23">
                <a:extLst>
                  <a:ext uri="{FF2B5EF4-FFF2-40B4-BE49-F238E27FC236}">
                    <a16:creationId xmlns:a16="http://schemas.microsoft.com/office/drawing/2014/main" id="{6ABBAD1E-0980-572E-F81B-B8542C8B57DF}"/>
                  </a:ext>
                </a:extLst>
              </p:cNvPr>
              <p:cNvCxnSpPr>
                <a:cxnSpLocks/>
              </p:cNvCxnSpPr>
              <p:nvPr/>
            </p:nvCxnSpPr>
            <p:spPr>
              <a:xfrm>
                <a:off x="2793548" y="1801391"/>
                <a:ext cx="0" cy="260387"/>
              </a:xfrm>
              <a:prstGeom prst="line">
                <a:avLst/>
              </a:prstGeom>
              <a:noFill/>
              <a:ln w="6350" cap="flat" cmpd="sng" algn="ctr">
                <a:solidFill>
                  <a:srgbClr val="C85A8C"/>
                </a:solidFill>
                <a:prstDash val="solid"/>
                <a:miter lim="800000"/>
                <a:tailEnd type="oval"/>
              </a:ln>
              <a:effectLst/>
            </p:spPr>
          </p:cxnSp>
          <p:sp>
            <p:nvSpPr>
              <p:cNvPr id="25" name="テキスト ボックス 24">
                <a:extLst>
                  <a:ext uri="{FF2B5EF4-FFF2-40B4-BE49-F238E27FC236}">
                    <a16:creationId xmlns:a16="http://schemas.microsoft.com/office/drawing/2014/main" id="{F876D09C-E68F-375E-9E19-8213BEE97A63}"/>
                  </a:ext>
                </a:extLst>
              </p:cNvPr>
              <p:cNvSpPr txBox="1"/>
              <p:nvPr/>
            </p:nvSpPr>
            <p:spPr>
              <a:xfrm>
                <a:off x="2793548" y="1713507"/>
                <a:ext cx="943365"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C85A8C"/>
                    </a:solidFill>
                    <a:latin typeface="Calibri" panose="020F0502020204030204" pitchFamily="34" charset="0"/>
                    <a:ea typeface="Meiryo UI" panose="020B0604030504040204" pitchFamily="50" charset="-128"/>
                    <a:cs typeface="Arial" charset="0"/>
                  </a:rPr>
                  <a:t>結果を踏まえた展開検討</a:t>
                </a:r>
                <a:endParaRPr lang="en-US" altLang="ja-JP" sz="1050" kern="0">
                  <a:solidFill>
                    <a:srgbClr val="C85A8C"/>
                  </a:solidFill>
                  <a:latin typeface="Calibri" panose="020F0502020204030204" pitchFamily="34" charset="0"/>
                  <a:ea typeface="Meiryo UI" panose="020B0604030504040204" pitchFamily="50" charset="-128"/>
                  <a:cs typeface="Arial" charset="0"/>
                </a:endParaRPr>
              </a:p>
            </p:txBody>
          </p:sp>
        </p:grpSp>
      </p:grpSp>
      <p:sp>
        <p:nvSpPr>
          <p:cNvPr id="4" name="日付プレースホルダー 3">
            <a:extLst>
              <a:ext uri="{FF2B5EF4-FFF2-40B4-BE49-F238E27FC236}">
                <a16:creationId xmlns:a16="http://schemas.microsoft.com/office/drawing/2014/main" id="{32114034-34DE-4C37-9D56-442F2082EDD6}"/>
              </a:ext>
            </a:extLst>
          </p:cNvPr>
          <p:cNvSpPr>
            <a:spLocks noGrp="1"/>
          </p:cNvSpPr>
          <p:nvPr>
            <p:ph type="dt" sz="half" idx="10"/>
          </p:nvPr>
        </p:nvSpPr>
        <p:spPr/>
        <p:txBody>
          <a:bodyPr/>
          <a:lstStyle/>
          <a:p>
            <a:fld id="{A993AFDE-A5C0-4B20-9CEF-66F8A23EDB54}" type="datetime1">
              <a:rPr kumimoji="1" lang="ja-JP" altLang="en-US" smtClean="0"/>
              <a:t>2024/1/19</a:t>
            </a:fld>
            <a:endParaRPr kumimoji="1" lang="ja-JP" altLang="en-US"/>
          </a:p>
        </p:txBody>
      </p:sp>
      <p:sp>
        <p:nvSpPr>
          <p:cNvPr id="6" name="スライド番号プレースホルダー 5">
            <a:extLst>
              <a:ext uri="{FF2B5EF4-FFF2-40B4-BE49-F238E27FC236}">
                <a16:creationId xmlns:a16="http://schemas.microsoft.com/office/drawing/2014/main" id="{F6BABA29-9FE7-4864-9FEB-B5D2C886D8AF}"/>
              </a:ext>
            </a:extLst>
          </p:cNvPr>
          <p:cNvSpPr>
            <a:spLocks noGrp="1"/>
          </p:cNvSpPr>
          <p:nvPr>
            <p:ph type="sldNum" sz="quarter" idx="12"/>
          </p:nvPr>
        </p:nvSpPr>
        <p:spPr/>
        <p:txBody>
          <a:bodyPr/>
          <a:lstStyle/>
          <a:p>
            <a:fld id="{E1B69578-5199-4F05-9954-8600AE72CAEA}" type="slidenum">
              <a:rPr kumimoji="1" lang="ja-JP" altLang="en-US" smtClean="0"/>
              <a:pPr/>
              <a:t>15</a:t>
            </a:fld>
            <a:endParaRPr kumimoji="1" lang="ja-JP" altLang="en-US"/>
          </a:p>
        </p:txBody>
      </p:sp>
      <p:sp>
        <p:nvSpPr>
          <p:cNvPr id="5" name="タイトル 4">
            <a:extLst>
              <a:ext uri="{FF2B5EF4-FFF2-40B4-BE49-F238E27FC236}">
                <a16:creationId xmlns:a16="http://schemas.microsoft.com/office/drawing/2014/main" id="{C4A67F2C-265E-C035-5402-C15D2F048360}"/>
              </a:ext>
            </a:extLst>
          </p:cNvPr>
          <p:cNvSpPr>
            <a:spLocks noGrp="1"/>
          </p:cNvSpPr>
          <p:nvPr>
            <p:ph type="title"/>
          </p:nvPr>
        </p:nvSpPr>
        <p:spPr/>
        <p:txBody>
          <a:bodyPr>
            <a:normAutofit/>
          </a:bodyPr>
          <a:lstStyle/>
          <a:p>
            <a:r>
              <a:rPr lang="ja-JP" altLang="en-US" sz="2800"/>
              <a:t>プロジェクトスケジュール</a:t>
            </a:r>
          </a:p>
        </p:txBody>
      </p:sp>
      <p:grpSp>
        <p:nvGrpSpPr>
          <p:cNvPr id="12" name="グループ化 11">
            <a:extLst>
              <a:ext uri="{FF2B5EF4-FFF2-40B4-BE49-F238E27FC236}">
                <a16:creationId xmlns:a16="http://schemas.microsoft.com/office/drawing/2014/main" id="{655D87EF-3D54-CEF8-D72D-EB8DF409A852}"/>
              </a:ext>
            </a:extLst>
          </p:cNvPr>
          <p:cNvGrpSpPr/>
          <p:nvPr/>
        </p:nvGrpSpPr>
        <p:grpSpPr>
          <a:xfrm>
            <a:off x="1834597" y="1626580"/>
            <a:ext cx="1637657" cy="425637"/>
            <a:chOff x="2567607" y="1735809"/>
            <a:chExt cx="2146491" cy="425637"/>
          </a:xfrm>
        </p:grpSpPr>
        <p:sp>
          <p:nvSpPr>
            <p:cNvPr id="13" name="矢印: 五方向 12">
              <a:extLst>
                <a:ext uri="{FF2B5EF4-FFF2-40B4-BE49-F238E27FC236}">
                  <a16:creationId xmlns:a16="http://schemas.microsoft.com/office/drawing/2014/main" id="{B16A8379-B1A7-7C0A-9C03-AB6A6B104ADE}"/>
                </a:ext>
              </a:extLst>
            </p:cNvPr>
            <p:cNvSpPr/>
            <p:nvPr/>
          </p:nvSpPr>
          <p:spPr>
            <a:xfrm>
              <a:off x="2567607" y="1953766"/>
              <a:ext cx="2146491" cy="207680"/>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14" name="グループ化 13">
              <a:extLst>
                <a:ext uri="{FF2B5EF4-FFF2-40B4-BE49-F238E27FC236}">
                  <a16:creationId xmlns:a16="http://schemas.microsoft.com/office/drawing/2014/main" id="{AD374B54-73A2-02DF-DA13-8DBDF27926B1}"/>
                </a:ext>
              </a:extLst>
            </p:cNvPr>
            <p:cNvGrpSpPr/>
            <p:nvPr/>
          </p:nvGrpSpPr>
          <p:grpSpPr>
            <a:xfrm>
              <a:off x="2711624" y="1735809"/>
              <a:ext cx="1598515" cy="325969"/>
              <a:chOff x="2711624" y="1735809"/>
              <a:chExt cx="1598515" cy="325969"/>
            </a:xfrm>
          </p:grpSpPr>
          <p:cxnSp>
            <p:nvCxnSpPr>
              <p:cNvPr id="15" name="直線コネクタ 14">
                <a:extLst>
                  <a:ext uri="{FF2B5EF4-FFF2-40B4-BE49-F238E27FC236}">
                    <a16:creationId xmlns:a16="http://schemas.microsoft.com/office/drawing/2014/main" id="{48B2FB63-91DB-6F8F-8AB2-6E346A221B1D}"/>
                  </a:ext>
                </a:extLst>
              </p:cNvPr>
              <p:cNvCxnSpPr>
                <a:cxnSpLocks/>
              </p:cNvCxnSpPr>
              <p:nvPr/>
            </p:nvCxnSpPr>
            <p:spPr>
              <a:xfrm>
                <a:off x="2711624" y="1801391"/>
                <a:ext cx="0" cy="260387"/>
              </a:xfrm>
              <a:prstGeom prst="line">
                <a:avLst/>
              </a:prstGeom>
              <a:noFill/>
              <a:ln w="6350" cap="flat" cmpd="sng" algn="ctr">
                <a:solidFill>
                  <a:srgbClr val="28889C"/>
                </a:solidFill>
                <a:prstDash val="solid"/>
                <a:miter lim="800000"/>
                <a:tailEnd type="oval"/>
              </a:ln>
              <a:effectLst/>
            </p:spPr>
          </p:cxnSp>
          <p:sp>
            <p:nvSpPr>
              <p:cNvPr id="16" name="テキスト ボックス 15">
                <a:extLst>
                  <a:ext uri="{FF2B5EF4-FFF2-40B4-BE49-F238E27FC236}">
                    <a16:creationId xmlns:a16="http://schemas.microsoft.com/office/drawing/2014/main" id="{1962F48C-6026-9BE4-8815-1B79F90BB911}"/>
                  </a:ext>
                </a:extLst>
              </p:cNvPr>
              <p:cNvSpPr txBox="1"/>
              <p:nvPr/>
            </p:nvSpPr>
            <p:spPr>
              <a:xfrm>
                <a:off x="2711624" y="1735809"/>
                <a:ext cx="1598515"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28889C"/>
                    </a:solidFill>
                    <a:latin typeface="Calibri" panose="020F0502020204030204" pitchFamily="34" charset="0"/>
                    <a:ea typeface="Meiryo UI" panose="020B0604030504040204" pitchFamily="50" charset="-128"/>
                    <a:cs typeface="Arial" charset="0"/>
                  </a:rPr>
                  <a:t>適用範囲・基本方針策定</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grpSp>
        <p:nvGrpSpPr>
          <p:cNvPr id="17" name="グループ化 16">
            <a:extLst>
              <a:ext uri="{FF2B5EF4-FFF2-40B4-BE49-F238E27FC236}">
                <a16:creationId xmlns:a16="http://schemas.microsoft.com/office/drawing/2014/main" id="{F36141E1-F382-3093-4235-D9ED42AE1CEA}"/>
              </a:ext>
            </a:extLst>
          </p:cNvPr>
          <p:cNvGrpSpPr/>
          <p:nvPr/>
        </p:nvGrpSpPr>
        <p:grpSpPr>
          <a:xfrm>
            <a:off x="1829802" y="2209645"/>
            <a:ext cx="1334247" cy="425637"/>
            <a:chOff x="2567607" y="2387559"/>
            <a:chExt cx="1334247" cy="425637"/>
          </a:xfrm>
        </p:grpSpPr>
        <p:sp>
          <p:nvSpPr>
            <p:cNvPr id="18" name="矢印: 五方向 17">
              <a:extLst>
                <a:ext uri="{FF2B5EF4-FFF2-40B4-BE49-F238E27FC236}">
                  <a16:creationId xmlns:a16="http://schemas.microsoft.com/office/drawing/2014/main" id="{EC179DF7-8A75-201F-6CA4-0AB33BFA3342}"/>
                </a:ext>
              </a:extLst>
            </p:cNvPr>
            <p:cNvSpPr/>
            <p:nvPr/>
          </p:nvSpPr>
          <p:spPr>
            <a:xfrm>
              <a:off x="2567607" y="2605516"/>
              <a:ext cx="1334247" cy="207680"/>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19" name="グループ化 18">
              <a:extLst>
                <a:ext uri="{FF2B5EF4-FFF2-40B4-BE49-F238E27FC236}">
                  <a16:creationId xmlns:a16="http://schemas.microsoft.com/office/drawing/2014/main" id="{2049CB8B-F984-1E08-4C9D-6388A4599B61}"/>
                </a:ext>
              </a:extLst>
            </p:cNvPr>
            <p:cNvGrpSpPr/>
            <p:nvPr/>
          </p:nvGrpSpPr>
          <p:grpSpPr>
            <a:xfrm>
              <a:off x="2678171" y="2387559"/>
              <a:ext cx="905808" cy="325969"/>
              <a:chOff x="2678171" y="1735809"/>
              <a:chExt cx="905808" cy="325969"/>
            </a:xfrm>
          </p:grpSpPr>
          <p:cxnSp>
            <p:nvCxnSpPr>
              <p:cNvPr id="20" name="直線コネクタ 19">
                <a:extLst>
                  <a:ext uri="{FF2B5EF4-FFF2-40B4-BE49-F238E27FC236}">
                    <a16:creationId xmlns:a16="http://schemas.microsoft.com/office/drawing/2014/main" id="{949F1AD3-4B22-4D13-C042-689AC4342DF1}"/>
                  </a:ext>
                </a:extLst>
              </p:cNvPr>
              <p:cNvCxnSpPr>
                <a:cxnSpLocks/>
              </p:cNvCxnSpPr>
              <p:nvPr/>
            </p:nvCxnSpPr>
            <p:spPr>
              <a:xfrm>
                <a:off x="2678171" y="1801391"/>
                <a:ext cx="0" cy="260387"/>
              </a:xfrm>
              <a:prstGeom prst="line">
                <a:avLst/>
              </a:prstGeom>
              <a:noFill/>
              <a:ln w="6350" cap="flat" cmpd="sng" algn="ctr">
                <a:solidFill>
                  <a:srgbClr val="28889C"/>
                </a:solidFill>
                <a:prstDash val="solid"/>
                <a:miter lim="800000"/>
                <a:tailEnd type="oval"/>
              </a:ln>
              <a:effectLst/>
            </p:spPr>
          </p:cxnSp>
          <p:sp>
            <p:nvSpPr>
              <p:cNvPr id="21" name="テキスト ボックス 20">
                <a:extLst>
                  <a:ext uri="{FF2B5EF4-FFF2-40B4-BE49-F238E27FC236}">
                    <a16:creationId xmlns:a16="http://schemas.microsoft.com/office/drawing/2014/main" id="{1EA2E3A1-9347-35FB-7554-BD1E789DC59D}"/>
                  </a:ext>
                </a:extLst>
              </p:cNvPr>
              <p:cNvSpPr txBox="1"/>
              <p:nvPr/>
            </p:nvSpPr>
            <p:spPr>
              <a:xfrm>
                <a:off x="2711624" y="1735809"/>
                <a:ext cx="872355"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28889C"/>
                    </a:solidFill>
                    <a:latin typeface="Calibri" panose="020F0502020204030204" pitchFamily="34" charset="0"/>
                    <a:ea typeface="Meiryo UI" panose="020B0604030504040204" pitchFamily="50" charset="-128"/>
                    <a:cs typeface="Arial" charset="0"/>
                  </a:rPr>
                  <a:t>メンバー決定</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sp>
        <p:nvSpPr>
          <p:cNvPr id="38" name="矢印: 五方向 37">
            <a:extLst>
              <a:ext uri="{FF2B5EF4-FFF2-40B4-BE49-F238E27FC236}">
                <a16:creationId xmlns:a16="http://schemas.microsoft.com/office/drawing/2014/main" id="{DCC0BD0B-C656-2957-7F0E-9AA0FB73EFA3}"/>
              </a:ext>
            </a:extLst>
          </p:cNvPr>
          <p:cNvSpPr/>
          <p:nvPr/>
        </p:nvSpPr>
        <p:spPr>
          <a:xfrm>
            <a:off x="3352346" y="3827181"/>
            <a:ext cx="1116454" cy="210797"/>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43" name="グループ化 42">
            <a:extLst>
              <a:ext uri="{FF2B5EF4-FFF2-40B4-BE49-F238E27FC236}">
                <a16:creationId xmlns:a16="http://schemas.microsoft.com/office/drawing/2014/main" id="{D61B877A-6527-2EB5-8647-1A20874E9BCA}"/>
              </a:ext>
            </a:extLst>
          </p:cNvPr>
          <p:cNvGrpSpPr/>
          <p:nvPr/>
        </p:nvGrpSpPr>
        <p:grpSpPr>
          <a:xfrm>
            <a:off x="2228995" y="3574542"/>
            <a:ext cx="2400819" cy="460915"/>
            <a:chOff x="4549338" y="3394479"/>
            <a:chExt cx="2218592" cy="460915"/>
          </a:xfrm>
        </p:grpSpPr>
        <p:sp>
          <p:nvSpPr>
            <p:cNvPr id="44" name="矢印: 五方向 43">
              <a:extLst>
                <a:ext uri="{FF2B5EF4-FFF2-40B4-BE49-F238E27FC236}">
                  <a16:creationId xmlns:a16="http://schemas.microsoft.com/office/drawing/2014/main" id="{CAAC3BA2-4647-B46A-F7E3-D4E080758578}"/>
                </a:ext>
              </a:extLst>
            </p:cNvPr>
            <p:cNvSpPr/>
            <p:nvPr/>
          </p:nvSpPr>
          <p:spPr>
            <a:xfrm>
              <a:off x="4549338" y="3639370"/>
              <a:ext cx="1162494" cy="216024"/>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45" name="グループ化 44">
              <a:extLst>
                <a:ext uri="{FF2B5EF4-FFF2-40B4-BE49-F238E27FC236}">
                  <a16:creationId xmlns:a16="http://schemas.microsoft.com/office/drawing/2014/main" id="{714194DA-0F72-3A52-B7C7-8BEA88E104B2}"/>
                </a:ext>
              </a:extLst>
            </p:cNvPr>
            <p:cNvGrpSpPr/>
            <p:nvPr/>
          </p:nvGrpSpPr>
          <p:grpSpPr>
            <a:xfrm>
              <a:off x="4685108" y="3394479"/>
              <a:ext cx="2082822" cy="340259"/>
              <a:chOff x="2703378" y="1415574"/>
              <a:chExt cx="2082822" cy="340259"/>
            </a:xfrm>
          </p:grpSpPr>
          <p:cxnSp>
            <p:nvCxnSpPr>
              <p:cNvPr id="46" name="直線コネクタ 45">
                <a:extLst>
                  <a:ext uri="{FF2B5EF4-FFF2-40B4-BE49-F238E27FC236}">
                    <a16:creationId xmlns:a16="http://schemas.microsoft.com/office/drawing/2014/main" id="{9AD1FACD-E8DE-41E7-A8C7-48ABAA070210}"/>
                  </a:ext>
                </a:extLst>
              </p:cNvPr>
              <p:cNvCxnSpPr>
                <a:cxnSpLocks/>
              </p:cNvCxnSpPr>
              <p:nvPr/>
            </p:nvCxnSpPr>
            <p:spPr>
              <a:xfrm>
                <a:off x="2731814" y="1495446"/>
                <a:ext cx="0" cy="260387"/>
              </a:xfrm>
              <a:prstGeom prst="line">
                <a:avLst/>
              </a:prstGeom>
              <a:noFill/>
              <a:ln w="6350" cap="flat" cmpd="sng" algn="ctr">
                <a:solidFill>
                  <a:srgbClr val="28889C"/>
                </a:solidFill>
                <a:prstDash val="solid"/>
                <a:miter lim="800000"/>
                <a:tailEnd type="oval"/>
              </a:ln>
              <a:effectLst/>
            </p:spPr>
          </p:cxnSp>
          <p:sp>
            <p:nvSpPr>
              <p:cNvPr id="47" name="テキスト ボックス 46">
                <a:extLst>
                  <a:ext uri="{FF2B5EF4-FFF2-40B4-BE49-F238E27FC236}">
                    <a16:creationId xmlns:a16="http://schemas.microsoft.com/office/drawing/2014/main" id="{AEBE509A-2D7A-2D38-1502-AD92A48DBDED}"/>
                  </a:ext>
                </a:extLst>
              </p:cNvPr>
              <p:cNvSpPr txBox="1"/>
              <p:nvPr/>
            </p:nvSpPr>
            <p:spPr>
              <a:xfrm>
                <a:off x="2703378" y="1415574"/>
                <a:ext cx="2082822"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28889C"/>
                    </a:solidFill>
                    <a:latin typeface="Calibri" panose="020F0502020204030204" pitchFamily="34" charset="0"/>
                    <a:ea typeface="Meiryo UI" panose="020B0604030504040204" pitchFamily="50" charset="-128"/>
                    <a:cs typeface="Arial" charset="0"/>
                  </a:rPr>
                  <a:t>ステージ周辺設計・製造、画像取得</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grpSp>
        <p:nvGrpSpPr>
          <p:cNvPr id="53" name="グループ化 52">
            <a:extLst>
              <a:ext uri="{FF2B5EF4-FFF2-40B4-BE49-F238E27FC236}">
                <a16:creationId xmlns:a16="http://schemas.microsoft.com/office/drawing/2014/main" id="{7E015809-AEF9-0490-82FB-A04BE4572077}"/>
              </a:ext>
            </a:extLst>
          </p:cNvPr>
          <p:cNvGrpSpPr/>
          <p:nvPr/>
        </p:nvGrpSpPr>
        <p:grpSpPr>
          <a:xfrm>
            <a:off x="4742992" y="4219908"/>
            <a:ext cx="2041126" cy="456283"/>
            <a:chOff x="6582809" y="4379060"/>
            <a:chExt cx="1162494" cy="456283"/>
          </a:xfrm>
        </p:grpSpPr>
        <p:sp>
          <p:nvSpPr>
            <p:cNvPr id="54" name="矢印: 五方向 53">
              <a:extLst>
                <a:ext uri="{FF2B5EF4-FFF2-40B4-BE49-F238E27FC236}">
                  <a16:creationId xmlns:a16="http://schemas.microsoft.com/office/drawing/2014/main" id="{1E6EE9D4-F587-49A6-3D62-B518A2C5A08D}"/>
                </a:ext>
              </a:extLst>
            </p:cNvPr>
            <p:cNvSpPr/>
            <p:nvPr/>
          </p:nvSpPr>
          <p:spPr>
            <a:xfrm>
              <a:off x="6582809" y="4619319"/>
              <a:ext cx="1162494" cy="216024"/>
            </a:xfrm>
            <a:prstGeom prst="homePlate">
              <a:avLst/>
            </a:prstGeom>
            <a:solidFill>
              <a:srgbClr val="C85A8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C85A8C"/>
                </a:solidFill>
                <a:latin typeface="Calibri" panose="020F0502020204030204" pitchFamily="34" charset="0"/>
                <a:ea typeface="Meiryo UI" panose="020B0604030504040204" pitchFamily="50" charset="-128"/>
                <a:cs typeface="Arial" charset="0"/>
              </a:endParaRPr>
            </a:p>
          </p:txBody>
        </p:sp>
        <p:grpSp>
          <p:nvGrpSpPr>
            <p:cNvPr id="55" name="グループ化 54">
              <a:extLst>
                <a:ext uri="{FF2B5EF4-FFF2-40B4-BE49-F238E27FC236}">
                  <a16:creationId xmlns:a16="http://schemas.microsoft.com/office/drawing/2014/main" id="{007EE85E-960C-9378-64D9-FF78B70BBCE8}"/>
                </a:ext>
              </a:extLst>
            </p:cNvPr>
            <p:cNvGrpSpPr/>
            <p:nvPr/>
          </p:nvGrpSpPr>
          <p:grpSpPr>
            <a:xfrm>
              <a:off x="6726825" y="4379060"/>
              <a:ext cx="723275" cy="348271"/>
              <a:chOff x="2711624" y="1713507"/>
              <a:chExt cx="723275" cy="348271"/>
            </a:xfrm>
          </p:grpSpPr>
          <p:cxnSp>
            <p:nvCxnSpPr>
              <p:cNvPr id="56" name="直線コネクタ 55">
                <a:extLst>
                  <a:ext uri="{FF2B5EF4-FFF2-40B4-BE49-F238E27FC236}">
                    <a16:creationId xmlns:a16="http://schemas.microsoft.com/office/drawing/2014/main" id="{461DE5EA-8C57-296D-F7DE-1EA6FE52056A}"/>
                  </a:ext>
                </a:extLst>
              </p:cNvPr>
              <p:cNvCxnSpPr>
                <a:cxnSpLocks/>
              </p:cNvCxnSpPr>
              <p:nvPr/>
            </p:nvCxnSpPr>
            <p:spPr>
              <a:xfrm>
                <a:off x="2711624" y="1801391"/>
                <a:ext cx="0" cy="260387"/>
              </a:xfrm>
              <a:prstGeom prst="line">
                <a:avLst/>
              </a:prstGeom>
              <a:noFill/>
              <a:ln w="6350" cap="flat" cmpd="sng" algn="ctr">
                <a:solidFill>
                  <a:srgbClr val="C85A8C"/>
                </a:solidFill>
                <a:prstDash val="solid"/>
                <a:miter lim="800000"/>
                <a:tailEnd type="oval"/>
              </a:ln>
              <a:effectLst/>
            </p:spPr>
          </p:cxnSp>
          <p:sp>
            <p:nvSpPr>
              <p:cNvPr id="57" name="テキスト ボックス 56">
                <a:extLst>
                  <a:ext uri="{FF2B5EF4-FFF2-40B4-BE49-F238E27FC236}">
                    <a16:creationId xmlns:a16="http://schemas.microsoft.com/office/drawing/2014/main" id="{80D47E06-3962-7F36-8EAD-6CB19C6FDFFA}"/>
                  </a:ext>
                </a:extLst>
              </p:cNvPr>
              <p:cNvSpPr txBox="1"/>
              <p:nvPr/>
            </p:nvSpPr>
            <p:spPr>
              <a:xfrm>
                <a:off x="2711624" y="1713507"/>
                <a:ext cx="723275"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C85A8C"/>
                    </a:solidFill>
                    <a:latin typeface="Calibri" panose="020F0502020204030204" pitchFamily="34" charset="0"/>
                    <a:ea typeface="Meiryo UI" panose="020B0604030504040204" pitchFamily="50" charset="-128"/>
                    <a:cs typeface="Arial" charset="0"/>
                  </a:rPr>
                  <a:t>実証実験</a:t>
                </a:r>
                <a:endParaRPr lang="en-US" altLang="ja-JP" sz="1050" kern="0">
                  <a:solidFill>
                    <a:srgbClr val="C85A8C"/>
                  </a:solidFill>
                  <a:latin typeface="Calibri" panose="020F0502020204030204" pitchFamily="34" charset="0"/>
                  <a:ea typeface="Meiryo UI" panose="020B0604030504040204" pitchFamily="50" charset="-128"/>
                  <a:cs typeface="Arial" charset="0"/>
                </a:endParaRPr>
              </a:p>
            </p:txBody>
          </p:sp>
        </p:grpSp>
      </p:grpSp>
      <p:grpSp>
        <p:nvGrpSpPr>
          <p:cNvPr id="83" name="グループ化 82">
            <a:extLst>
              <a:ext uri="{FF2B5EF4-FFF2-40B4-BE49-F238E27FC236}">
                <a16:creationId xmlns:a16="http://schemas.microsoft.com/office/drawing/2014/main" id="{175A818C-E656-6929-AC30-F4E79C0BB213}"/>
              </a:ext>
            </a:extLst>
          </p:cNvPr>
          <p:cNvGrpSpPr/>
          <p:nvPr/>
        </p:nvGrpSpPr>
        <p:grpSpPr>
          <a:xfrm>
            <a:off x="7386288" y="5381120"/>
            <a:ext cx="1026934" cy="456283"/>
            <a:chOff x="7958841" y="5672966"/>
            <a:chExt cx="1162494" cy="456283"/>
          </a:xfrm>
        </p:grpSpPr>
        <p:sp>
          <p:nvSpPr>
            <p:cNvPr id="84" name="矢印: 五方向 83">
              <a:extLst>
                <a:ext uri="{FF2B5EF4-FFF2-40B4-BE49-F238E27FC236}">
                  <a16:creationId xmlns:a16="http://schemas.microsoft.com/office/drawing/2014/main" id="{A47665F8-6DF4-C32D-7F5E-FEFDCA744336}"/>
                </a:ext>
              </a:extLst>
            </p:cNvPr>
            <p:cNvSpPr/>
            <p:nvPr/>
          </p:nvSpPr>
          <p:spPr>
            <a:xfrm>
              <a:off x="7958841" y="5913225"/>
              <a:ext cx="1162494" cy="216024"/>
            </a:xfrm>
            <a:prstGeom prst="homePlate">
              <a:avLst/>
            </a:prstGeom>
            <a:solidFill>
              <a:srgbClr val="C85A8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C85A8C"/>
                </a:solidFill>
                <a:latin typeface="Calibri" panose="020F0502020204030204" pitchFamily="34" charset="0"/>
                <a:ea typeface="Meiryo UI" panose="020B0604030504040204" pitchFamily="50" charset="-128"/>
                <a:cs typeface="Arial" charset="0"/>
              </a:endParaRPr>
            </a:p>
          </p:txBody>
        </p:sp>
        <p:grpSp>
          <p:nvGrpSpPr>
            <p:cNvPr id="85" name="グループ化 84">
              <a:extLst>
                <a:ext uri="{FF2B5EF4-FFF2-40B4-BE49-F238E27FC236}">
                  <a16:creationId xmlns:a16="http://schemas.microsoft.com/office/drawing/2014/main" id="{D400C518-F375-196C-9988-FA5AEE858BBD}"/>
                </a:ext>
              </a:extLst>
            </p:cNvPr>
            <p:cNvGrpSpPr/>
            <p:nvPr/>
          </p:nvGrpSpPr>
          <p:grpSpPr>
            <a:xfrm>
              <a:off x="8102857" y="5672966"/>
              <a:ext cx="1018473" cy="348271"/>
              <a:chOff x="2711624" y="1713507"/>
              <a:chExt cx="1018473" cy="348271"/>
            </a:xfrm>
          </p:grpSpPr>
          <p:cxnSp>
            <p:nvCxnSpPr>
              <p:cNvPr id="86" name="直線コネクタ 85">
                <a:extLst>
                  <a:ext uri="{FF2B5EF4-FFF2-40B4-BE49-F238E27FC236}">
                    <a16:creationId xmlns:a16="http://schemas.microsoft.com/office/drawing/2014/main" id="{ACCC2096-D109-2E65-174B-91F48E36A5B0}"/>
                  </a:ext>
                </a:extLst>
              </p:cNvPr>
              <p:cNvCxnSpPr>
                <a:cxnSpLocks/>
              </p:cNvCxnSpPr>
              <p:nvPr/>
            </p:nvCxnSpPr>
            <p:spPr>
              <a:xfrm>
                <a:off x="2711624" y="1801391"/>
                <a:ext cx="0" cy="260387"/>
              </a:xfrm>
              <a:prstGeom prst="line">
                <a:avLst/>
              </a:prstGeom>
              <a:noFill/>
              <a:ln w="6350" cap="flat" cmpd="sng" algn="ctr">
                <a:solidFill>
                  <a:srgbClr val="C85A8C"/>
                </a:solidFill>
                <a:prstDash val="solid"/>
                <a:miter lim="800000"/>
                <a:tailEnd type="oval"/>
              </a:ln>
              <a:effectLst/>
            </p:spPr>
          </p:cxnSp>
          <p:sp>
            <p:nvSpPr>
              <p:cNvPr id="87" name="テキスト ボックス 86">
                <a:extLst>
                  <a:ext uri="{FF2B5EF4-FFF2-40B4-BE49-F238E27FC236}">
                    <a16:creationId xmlns:a16="http://schemas.microsoft.com/office/drawing/2014/main" id="{D2B9D66B-7E96-417B-E08D-6E80F9B12B25}"/>
                  </a:ext>
                </a:extLst>
              </p:cNvPr>
              <p:cNvSpPr txBox="1"/>
              <p:nvPr/>
            </p:nvSpPr>
            <p:spPr>
              <a:xfrm>
                <a:off x="2711624" y="1713507"/>
                <a:ext cx="1018473" cy="283539"/>
              </a:xfrm>
              <a:prstGeom prst="rect">
                <a:avLst/>
              </a:prstGeom>
              <a:noFill/>
            </p:spPr>
            <p:txBody>
              <a:bodyPr wrap="square" rtlCol="0" anchor="ctr">
                <a:spAutoFit/>
              </a:bodyPr>
              <a:lstStyle/>
              <a:p>
                <a:pPr defTabSz="457200">
                  <a:lnSpc>
                    <a:spcPct val="130000"/>
                  </a:lnSpc>
                  <a:spcAft>
                    <a:spcPts val="600"/>
                  </a:spcAft>
                  <a:defRPr/>
                </a:pPr>
                <a:r>
                  <a:rPr lang="ja-JP" altLang="en-US" sz="1050" kern="0">
                    <a:solidFill>
                      <a:srgbClr val="C85A8C"/>
                    </a:solidFill>
                    <a:latin typeface="Calibri" panose="020F0502020204030204" pitchFamily="34" charset="0"/>
                    <a:ea typeface="Meiryo UI" panose="020B0604030504040204" pitchFamily="50" charset="-128"/>
                    <a:cs typeface="Arial" charset="0"/>
                  </a:rPr>
                  <a:t>展示会出展</a:t>
                </a:r>
                <a:endParaRPr lang="en-US" altLang="ja-JP" sz="1050" kern="0">
                  <a:solidFill>
                    <a:srgbClr val="C85A8C"/>
                  </a:solidFill>
                  <a:latin typeface="Calibri" panose="020F0502020204030204" pitchFamily="34" charset="0"/>
                  <a:ea typeface="Meiryo UI" panose="020B0604030504040204" pitchFamily="50" charset="-128"/>
                  <a:cs typeface="Arial" charset="0"/>
                </a:endParaRPr>
              </a:p>
            </p:txBody>
          </p:sp>
        </p:grpSp>
      </p:grpSp>
      <p:grpSp>
        <p:nvGrpSpPr>
          <p:cNvPr id="103" name="グループ化 102">
            <a:extLst>
              <a:ext uri="{FF2B5EF4-FFF2-40B4-BE49-F238E27FC236}">
                <a16:creationId xmlns:a16="http://schemas.microsoft.com/office/drawing/2014/main" id="{636DCDC4-FE53-43EA-6123-12CEB61E5319}"/>
              </a:ext>
            </a:extLst>
          </p:cNvPr>
          <p:cNvGrpSpPr/>
          <p:nvPr/>
        </p:nvGrpSpPr>
        <p:grpSpPr>
          <a:xfrm>
            <a:off x="5169137" y="4817066"/>
            <a:ext cx="3244084" cy="435913"/>
            <a:chOff x="6582809" y="4401362"/>
            <a:chExt cx="1139055" cy="435913"/>
          </a:xfrm>
        </p:grpSpPr>
        <p:sp>
          <p:nvSpPr>
            <p:cNvPr id="104" name="矢印: 五方向 103">
              <a:extLst>
                <a:ext uri="{FF2B5EF4-FFF2-40B4-BE49-F238E27FC236}">
                  <a16:creationId xmlns:a16="http://schemas.microsoft.com/office/drawing/2014/main" id="{CBCDB1E0-2496-2631-84BC-3D37DBB3C10C}"/>
                </a:ext>
              </a:extLst>
            </p:cNvPr>
            <p:cNvSpPr/>
            <p:nvPr/>
          </p:nvSpPr>
          <p:spPr>
            <a:xfrm>
              <a:off x="6582809" y="4630818"/>
              <a:ext cx="1139055" cy="206457"/>
            </a:xfrm>
            <a:prstGeom prst="homePlate">
              <a:avLst/>
            </a:prstGeom>
            <a:solidFill>
              <a:srgbClr val="C85A8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C85A8C"/>
                </a:solidFill>
                <a:latin typeface="Calibri" panose="020F0502020204030204" pitchFamily="34" charset="0"/>
                <a:ea typeface="Meiryo UI" panose="020B0604030504040204" pitchFamily="50" charset="-128"/>
                <a:cs typeface="Arial" charset="0"/>
              </a:endParaRPr>
            </a:p>
          </p:txBody>
        </p:sp>
        <p:grpSp>
          <p:nvGrpSpPr>
            <p:cNvPr id="105" name="グループ化 104">
              <a:extLst>
                <a:ext uri="{FF2B5EF4-FFF2-40B4-BE49-F238E27FC236}">
                  <a16:creationId xmlns:a16="http://schemas.microsoft.com/office/drawing/2014/main" id="{B0AE068B-EBE7-E435-A524-7377A3AE036C}"/>
                </a:ext>
              </a:extLst>
            </p:cNvPr>
            <p:cNvGrpSpPr/>
            <p:nvPr/>
          </p:nvGrpSpPr>
          <p:grpSpPr>
            <a:xfrm>
              <a:off x="6726825" y="4401362"/>
              <a:ext cx="466709" cy="325969"/>
              <a:chOff x="2711624" y="1735809"/>
              <a:chExt cx="466709" cy="325969"/>
            </a:xfrm>
          </p:grpSpPr>
          <p:cxnSp>
            <p:nvCxnSpPr>
              <p:cNvPr id="106" name="直線コネクタ 105">
                <a:extLst>
                  <a:ext uri="{FF2B5EF4-FFF2-40B4-BE49-F238E27FC236}">
                    <a16:creationId xmlns:a16="http://schemas.microsoft.com/office/drawing/2014/main" id="{6513AAEB-1A80-2A05-AC04-8CCBB1E4F555}"/>
                  </a:ext>
                </a:extLst>
              </p:cNvPr>
              <p:cNvCxnSpPr>
                <a:cxnSpLocks/>
              </p:cNvCxnSpPr>
              <p:nvPr/>
            </p:nvCxnSpPr>
            <p:spPr>
              <a:xfrm>
                <a:off x="2711624" y="1801391"/>
                <a:ext cx="0" cy="260387"/>
              </a:xfrm>
              <a:prstGeom prst="line">
                <a:avLst/>
              </a:prstGeom>
              <a:noFill/>
              <a:ln w="6350" cap="flat" cmpd="sng" algn="ctr">
                <a:solidFill>
                  <a:srgbClr val="C85A8C"/>
                </a:solidFill>
                <a:prstDash val="solid"/>
                <a:miter lim="800000"/>
                <a:tailEnd type="oval"/>
              </a:ln>
              <a:effectLst/>
            </p:spPr>
          </p:cxnSp>
          <p:sp>
            <p:nvSpPr>
              <p:cNvPr id="107" name="テキスト ボックス 106">
                <a:extLst>
                  <a:ext uri="{FF2B5EF4-FFF2-40B4-BE49-F238E27FC236}">
                    <a16:creationId xmlns:a16="http://schemas.microsoft.com/office/drawing/2014/main" id="{D01A17E5-142C-EDE5-9239-7C30C1E9F01B}"/>
                  </a:ext>
                </a:extLst>
              </p:cNvPr>
              <p:cNvSpPr txBox="1"/>
              <p:nvPr/>
            </p:nvSpPr>
            <p:spPr>
              <a:xfrm>
                <a:off x="2711624" y="1735809"/>
                <a:ext cx="466709"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C85A8C"/>
                    </a:solidFill>
                    <a:latin typeface="Calibri" panose="020F0502020204030204" pitchFamily="34" charset="0"/>
                    <a:ea typeface="Meiryo UI" panose="020B0604030504040204" pitchFamily="50" charset="-128"/>
                    <a:cs typeface="Arial" charset="0"/>
                  </a:rPr>
                  <a:t>特許申請準備・提出</a:t>
                </a:r>
              </a:p>
            </p:txBody>
          </p:sp>
        </p:grpSp>
      </p:grpSp>
      <p:grpSp>
        <p:nvGrpSpPr>
          <p:cNvPr id="67" name="グループ化 66">
            <a:extLst>
              <a:ext uri="{FF2B5EF4-FFF2-40B4-BE49-F238E27FC236}">
                <a16:creationId xmlns:a16="http://schemas.microsoft.com/office/drawing/2014/main" id="{EA1BE6B2-63CB-CD41-DD1A-A639FF1A73EC}"/>
              </a:ext>
            </a:extLst>
          </p:cNvPr>
          <p:cNvGrpSpPr/>
          <p:nvPr/>
        </p:nvGrpSpPr>
        <p:grpSpPr>
          <a:xfrm>
            <a:off x="6167198" y="5382086"/>
            <a:ext cx="1026934" cy="456283"/>
            <a:chOff x="7958841" y="5672966"/>
            <a:chExt cx="1162494" cy="456283"/>
          </a:xfrm>
        </p:grpSpPr>
        <p:sp>
          <p:nvSpPr>
            <p:cNvPr id="68" name="矢印: 五方向 67">
              <a:extLst>
                <a:ext uri="{FF2B5EF4-FFF2-40B4-BE49-F238E27FC236}">
                  <a16:creationId xmlns:a16="http://schemas.microsoft.com/office/drawing/2014/main" id="{048BD127-058D-C6DF-6835-C4878C79C7FE}"/>
                </a:ext>
              </a:extLst>
            </p:cNvPr>
            <p:cNvSpPr/>
            <p:nvPr/>
          </p:nvSpPr>
          <p:spPr>
            <a:xfrm>
              <a:off x="7958841" y="5913225"/>
              <a:ext cx="1162494" cy="216024"/>
            </a:xfrm>
            <a:prstGeom prst="homePlate">
              <a:avLst/>
            </a:prstGeom>
            <a:solidFill>
              <a:srgbClr val="C85A8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C85A8C"/>
                </a:solidFill>
                <a:latin typeface="Calibri" panose="020F0502020204030204" pitchFamily="34" charset="0"/>
                <a:ea typeface="Meiryo UI" panose="020B0604030504040204" pitchFamily="50" charset="-128"/>
                <a:cs typeface="Arial" charset="0"/>
              </a:endParaRPr>
            </a:p>
          </p:txBody>
        </p:sp>
        <p:grpSp>
          <p:nvGrpSpPr>
            <p:cNvPr id="69" name="グループ化 68">
              <a:extLst>
                <a:ext uri="{FF2B5EF4-FFF2-40B4-BE49-F238E27FC236}">
                  <a16:creationId xmlns:a16="http://schemas.microsoft.com/office/drawing/2014/main" id="{0EAF6642-F089-E97A-B027-E5B83A996D19}"/>
                </a:ext>
              </a:extLst>
            </p:cNvPr>
            <p:cNvGrpSpPr/>
            <p:nvPr/>
          </p:nvGrpSpPr>
          <p:grpSpPr>
            <a:xfrm>
              <a:off x="8102856" y="5672966"/>
              <a:ext cx="1018475" cy="348271"/>
              <a:chOff x="2711623" y="1713507"/>
              <a:chExt cx="1018475" cy="348271"/>
            </a:xfrm>
          </p:grpSpPr>
          <p:cxnSp>
            <p:nvCxnSpPr>
              <p:cNvPr id="70" name="直線コネクタ 69">
                <a:extLst>
                  <a:ext uri="{FF2B5EF4-FFF2-40B4-BE49-F238E27FC236}">
                    <a16:creationId xmlns:a16="http://schemas.microsoft.com/office/drawing/2014/main" id="{F31027B1-EB98-246F-BED4-56F5441A42D6}"/>
                  </a:ext>
                </a:extLst>
              </p:cNvPr>
              <p:cNvCxnSpPr>
                <a:cxnSpLocks/>
              </p:cNvCxnSpPr>
              <p:nvPr/>
            </p:nvCxnSpPr>
            <p:spPr>
              <a:xfrm>
                <a:off x="2711624" y="1801391"/>
                <a:ext cx="0" cy="260387"/>
              </a:xfrm>
              <a:prstGeom prst="line">
                <a:avLst/>
              </a:prstGeom>
              <a:noFill/>
              <a:ln w="6350" cap="flat" cmpd="sng" algn="ctr">
                <a:solidFill>
                  <a:srgbClr val="C85A8C"/>
                </a:solidFill>
                <a:prstDash val="solid"/>
                <a:miter lim="800000"/>
                <a:tailEnd type="oval"/>
              </a:ln>
              <a:effectLst/>
            </p:spPr>
          </p:cxnSp>
          <p:sp>
            <p:nvSpPr>
              <p:cNvPr id="71" name="テキスト ボックス 70">
                <a:extLst>
                  <a:ext uri="{FF2B5EF4-FFF2-40B4-BE49-F238E27FC236}">
                    <a16:creationId xmlns:a16="http://schemas.microsoft.com/office/drawing/2014/main" id="{90D9DBB7-813F-39C7-285A-AB05FB2FAE6C}"/>
                  </a:ext>
                </a:extLst>
              </p:cNvPr>
              <p:cNvSpPr txBox="1"/>
              <p:nvPr/>
            </p:nvSpPr>
            <p:spPr>
              <a:xfrm>
                <a:off x="2711623" y="1713507"/>
                <a:ext cx="1018475" cy="283539"/>
              </a:xfrm>
              <a:prstGeom prst="rect">
                <a:avLst/>
              </a:prstGeom>
              <a:noFill/>
            </p:spPr>
            <p:txBody>
              <a:bodyPr wrap="square" rtlCol="0" anchor="ctr">
                <a:spAutoFit/>
              </a:bodyPr>
              <a:lstStyle/>
              <a:p>
                <a:pPr defTabSz="457200">
                  <a:lnSpc>
                    <a:spcPct val="130000"/>
                  </a:lnSpc>
                  <a:spcAft>
                    <a:spcPts val="600"/>
                  </a:spcAft>
                  <a:defRPr/>
                </a:pPr>
                <a:r>
                  <a:rPr lang="ja-JP" altLang="en-US" sz="1050" kern="0">
                    <a:solidFill>
                      <a:srgbClr val="C85A8C"/>
                    </a:solidFill>
                    <a:latin typeface="Calibri" panose="020F0502020204030204" pitchFamily="34" charset="0"/>
                    <a:ea typeface="Meiryo UI" panose="020B0604030504040204" pitchFamily="50" charset="-128"/>
                    <a:cs typeface="Arial" charset="0"/>
                  </a:rPr>
                  <a:t>展示会出展</a:t>
                </a:r>
                <a:endParaRPr lang="en-US" altLang="ja-JP" sz="1050" kern="0">
                  <a:solidFill>
                    <a:srgbClr val="C85A8C"/>
                  </a:solidFill>
                  <a:latin typeface="Calibri" panose="020F0502020204030204" pitchFamily="34" charset="0"/>
                  <a:ea typeface="Meiryo UI" panose="020B0604030504040204" pitchFamily="50" charset="-128"/>
                  <a:cs typeface="Arial" charset="0"/>
                </a:endParaRPr>
              </a:p>
            </p:txBody>
          </p:sp>
        </p:grpSp>
      </p:grpSp>
      <p:grpSp>
        <p:nvGrpSpPr>
          <p:cNvPr id="98" name="グループ化 97">
            <a:extLst>
              <a:ext uri="{FF2B5EF4-FFF2-40B4-BE49-F238E27FC236}">
                <a16:creationId xmlns:a16="http://schemas.microsoft.com/office/drawing/2014/main" id="{F7F514C2-3E17-4758-C62E-C00D6F1C670E}"/>
              </a:ext>
            </a:extLst>
          </p:cNvPr>
          <p:cNvGrpSpPr/>
          <p:nvPr/>
        </p:nvGrpSpPr>
        <p:grpSpPr>
          <a:xfrm>
            <a:off x="4995858" y="3093151"/>
            <a:ext cx="1033593" cy="438545"/>
            <a:chOff x="3588173" y="3244655"/>
            <a:chExt cx="1239296" cy="438545"/>
          </a:xfrm>
        </p:grpSpPr>
        <p:sp>
          <p:nvSpPr>
            <p:cNvPr id="99" name="矢印: 五方向 98">
              <a:extLst>
                <a:ext uri="{FF2B5EF4-FFF2-40B4-BE49-F238E27FC236}">
                  <a16:creationId xmlns:a16="http://schemas.microsoft.com/office/drawing/2014/main" id="{57FC5A62-62B9-47EE-A4F8-86B600309A73}"/>
                </a:ext>
              </a:extLst>
            </p:cNvPr>
            <p:cNvSpPr/>
            <p:nvPr/>
          </p:nvSpPr>
          <p:spPr>
            <a:xfrm>
              <a:off x="3588173" y="3244655"/>
              <a:ext cx="1239296" cy="229250"/>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100" name="グループ化 99">
              <a:extLst>
                <a:ext uri="{FF2B5EF4-FFF2-40B4-BE49-F238E27FC236}">
                  <a16:creationId xmlns:a16="http://schemas.microsoft.com/office/drawing/2014/main" id="{95EBECCE-2022-5577-BC1B-7E2A821163A3}"/>
                </a:ext>
              </a:extLst>
            </p:cNvPr>
            <p:cNvGrpSpPr/>
            <p:nvPr/>
          </p:nvGrpSpPr>
          <p:grpSpPr>
            <a:xfrm>
              <a:off x="3875842" y="3356992"/>
              <a:ext cx="854245" cy="326208"/>
              <a:chOff x="2778475" y="2066103"/>
              <a:chExt cx="854245" cy="326208"/>
            </a:xfrm>
          </p:grpSpPr>
          <p:cxnSp>
            <p:nvCxnSpPr>
              <p:cNvPr id="101" name="直線コネクタ 100">
                <a:extLst>
                  <a:ext uri="{FF2B5EF4-FFF2-40B4-BE49-F238E27FC236}">
                    <a16:creationId xmlns:a16="http://schemas.microsoft.com/office/drawing/2014/main" id="{47B76AD2-6CF8-4E72-7020-82E2769795FF}"/>
                  </a:ext>
                </a:extLst>
              </p:cNvPr>
              <p:cNvCxnSpPr>
                <a:cxnSpLocks/>
              </p:cNvCxnSpPr>
              <p:nvPr/>
            </p:nvCxnSpPr>
            <p:spPr>
              <a:xfrm>
                <a:off x="2778475" y="2066103"/>
                <a:ext cx="0" cy="260387"/>
              </a:xfrm>
              <a:prstGeom prst="line">
                <a:avLst/>
              </a:prstGeom>
              <a:noFill/>
              <a:ln w="6350" cap="flat" cmpd="sng" algn="ctr">
                <a:solidFill>
                  <a:srgbClr val="28889C"/>
                </a:solidFill>
                <a:prstDash val="solid"/>
                <a:miter lim="800000"/>
                <a:headEnd type="oval"/>
                <a:tailEnd type="none"/>
              </a:ln>
              <a:effectLst/>
            </p:spPr>
          </p:cxnSp>
          <p:sp>
            <p:nvSpPr>
              <p:cNvPr id="102" name="テキスト ボックス 101">
                <a:extLst>
                  <a:ext uri="{FF2B5EF4-FFF2-40B4-BE49-F238E27FC236}">
                    <a16:creationId xmlns:a16="http://schemas.microsoft.com/office/drawing/2014/main" id="{F1ECD180-863B-90A4-064A-FB7806A4F622}"/>
                  </a:ext>
                </a:extLst>
              </p:cNvPr>
              <p:cNvSpPr txBox="1"/>
              <p:nvPr/>
            </p:nvSpPr>
            <p:spPr>
              <a:xfrm>
                <a:off x="2778475" y="2108772"/>
                <a:ext cx="854245"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28889C"/>
                    </a:solidFill>
                    <a:latin typeface="Calibri" panose="020F0502020204030204" pitchFamily="34" charset="0"/>
                    <a:ea typeface="Meiryo UI" panose="020B0604030504040204" pitchFamily="50" charset="-128"/>
                    <a:cs typeface="Arial" charset="0"/>
                  </a:rPr>
                  <a:t>検証・修正</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grpSp>
        <p:nvGrpSpPr>
          <p:cNvPr id="93" name="グループ化 92">
            <a:extLst>
              <a:ext uri="{FF2B5EF4-FFF2-40B4-BE49-F238E27FC236}">
                <a16:creationId xmlns:a16="http://schemas.microsoft.com/office/drawing/2014/main" id="{C2A7ADE2-DA3E-60CC-C71B-0D3F93F60DB3}"/>
              </a:ext>
            </a:extLst>
          </p:cNvPr>
          <p:cNvGrpSpPr/>
          <p:nvPr/>
        </p:nvGrpSpPr>
        <p:grpSpPr>
          <a:xfrm>
            <a:off x="4330593" y="2874988"/>
            <a:ext cx="963801" cy="435913"/>
            <a:chOff x="4759956" y="3026698"/>
            <a:chExt cx="1359463" cy="435913"/>
          </a:xfrm>
        </p:grpSpPr>
        <p:sp>
          <p:nvSpPr>
            <p:cNvPr id="94" name="矢印: 五方向 93">
              <a:extLst>
                <a:ext uri="{FF2B5EF4-FFF2-40B4-BE49-F238E27FC236}">
                  <a16:creationId xmlns:a16="http://schemas.microsoft.com/office/drawing/2014/main" id="{D820D3C8-04B2-2D5B-56EA-F3F1B1B01039}"/>
                </a:ext>
              </a:extLst>
            </p:cNvPr>
            <p:cNvSpPr/>
            <p:nvPr/>
          </p:nvSpPr>
          <p:spPr>
            <a:xfrm>
              <a:off x="4759956" y="3244654"/>
              <a:ext cx="1174020" cy="217957"/>
            </a:xfrm>
            <a:prstGeom prst="homePlate">
              <a:avLst/>
            </a:prstGeom>
            <a:solidFill>
              <a:srgbClr val="69C5D9"/>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95" name="グループ化 94">
              <a:extLst>
                <a:ext uri="{FF2B5EF4-FFF2-40B4-BE49-F238E27FC236}">
                  <a16:creationId xmlns:a16="http://schemas.microsoft.com/office/drawing/2014/main" id="{7CA2DD7B-1518-F4D5-F4AF-E8B64E7E719E}"/>
                </a:ext>
              </a:extLst>
            </p:cNvPr>
            <p:cNvGrpSpPr/>
            <p:nvPr/>
          </p:nvGrpSpPr>
          <p:grpSpPr>
            <a:xfrm>
              <a:off x="4962688" y="3026698"/>
              <a:ext cx="1156731" cy="325969"/>
              <a:chOff x="2758826" y="1735809"/>
              <a:chExt cx="1156731" cy="325969"/>
            </a:xfrm>
          </p:grpSpPr>
          <p:cxnSp>
            <p:nvCxnSpPr>
              <p:cNvPr id="96" name="直線コネクタ 95">
                <a:extLst>
                  <a:ext uri="{FF2B5EF4-FFF2-40B4-BE49-F238E27FC236}">
                    <a16:creationId xmlns:a16="http://schemas.microsoft.com/office/drawing/2014/main" id="{6B52E98A-679A-6758-E573-4EC5E269201C}"/>
                  </a:ext>
                </a:extLst>
              </p:cNvPr>
              <p:cNvCxnSpPr>
                <a:cxnSpLocks/>
              </p:cNvCxnSpPr>
              <p:nvPr/>
            </p:nvCxnSpPr>
            <p:spPr>
              <a:xfrm>
                <a:off x="2790269" y="1801391"/>
                <a:ext cx="0" cy="260387"/>
              </a:xfrm>
              <a:prstGeom prst="line">
                <a:avLst/>
              </a:prstGeom>
              <a:noFill/>
              <a:ln w="6350" cap="flat" cmpd="sng" algn="ctr">
                <a:solidFill>
                  <a:srgbClr val="28889C"/>
                </a:solidFill>
                <a:prstDash val="solid"/>
                <a:miter lim="800000"/>
                <a:tailEnd type="oval"/>
              </a:ln>
              <a:effectLst/>
            </p:spPr>
          </p:cxnSp>
          <p:sp>
            <p:nvSpPr>
              <p:cNvPr id="97" name="テキスト ボックス 96">
                <a:extLst>
                  <a:ext uri="{FF2B5EF4-FFF2-40B4-BE49-F238E27FC236}">
                    <a16:creationId xmlns:a16="http://schemas.microsoft.com/office/drawing/2014/main" id="{CFB84A4E-F62A-49C6-E2BC-A06A402AA98B}"/>
                  </a:ext>
                </a:extLst>
              </p:cNvPr>
              <p:cNvSpPr txBox="1"/>
              <p:nvPr/>
            </p:nvSpPr>
            <p:spPr>
              <a:xfrm>
                <a:off x="2758826" y="1735809"/>
                <a:ext cx="1156731"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28889C"/>
                    </a:solidFill>
                    <a:latin typeface="Calibri" panose="020F0502020204030204" pitchFamily="34" charset="0"/>
                    <a:ea typeface="Meiryo UI" panose="020B0604030504040204" pitchFamily="50" charset="-128"/>
                    <a:cs typeface="Arial" charset="0"/>
                  </a:rPr>
                  <a:t>データ分析</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grpSp>
        <p:nvGrpSpPr>
          <p:cNvPr id="27" name="グループ化 26">
            <a:extLst>
              <a:ext uri="{FF2B5EF4-FFF2-40B4-BE49-F238E27FC236}">
                <a16:creationId xmlns:a16="http://schemas.microsoft.com/office/drawing/2014/main" id="{EB6B5A62-1B65-6B9C-0489-B24AB6B3A153}"/>
              </a:ext>
            </a:extLst>
          </p:cNvPr>
          <p:cNvGrpSpPr/>
          <p:nvPr/>
        </p:nvGrpSpPr>
        <p:grpSpPr>
          <a:xfrm>
            <a:off x="3352346" y="3093814"/>
            <a:ext cx="1317945" cy="427394"/>
            <a:chOff x="3664975" y="3244655"/>
            <a:chExt cx="1420885" cy="427394"/>
          </a:xfrm>
        </p:grpSpPr>
        <p:sp>
          <p:nvSpPr>
            <p:cNvPr id="28" name="矢印: 五方向 27">
              <a:extLst>
                <a:ext uri="{FF2B5EF4-FFF2-40B4-BE49-F238E27FC236}">
                  <a16:creationId xmlns:a16="http://schemas.microsoft.com/office/drawing/2014/main" id="{66F65306-8ED2-265C-56C5-A56242DBC3C2}"/>
                </a:ext>
              </a:extLst>
            </p:cNvPr>
            <p:cNvSpPr/>
            <p:nvPr/>
          </p:nvSpPr>
          <p:spPr>
            <a:xfrm>
              <a:off x="3664975" y="3244655"/>
              <a:ext cx="1162494" cy="216024"/>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29" name="グループ化 28">
              <a:extLst>
                <a:ext uri="{FF2B5EF4-FFF2-40B4-BE49-F238E27FC236}">
                  <a16:creationId xmlns:a16="http://schemas.microsoft.com/office/drawing/2014/main" id="{308B5721-0F19-A4A4-9F20-5332C0B5A4B8}"/>
                </a:ext>
              </a:extLst>
            </p:cNvPr>
            <p:cNvGrpSpPr/>
            <p:nvPr/>
          </p:nvGrpSpPr>
          <p:grpSpPr>
            <a:xfrm>
              <a:off x="3854025" y="3356992"/>
              <a:ext cx="1231835" cy="315057"/>
              <a:chOff x="2756658" y="2066103"/>
              <a:chExt cx="1231835" cy="315057"/>
            </a:xfrm>
          </p:grpSpPr>
          <p:cxnSp>
            <p:nvCxnSpPr>
              <p:cNvPr id="30" name="直線コネクタ 29">
                <a:extLst>
                  <a:ext uri="{FF2B5EF4-FFF2-40B4-BE49-F238E27FC236}">
                    <a16:creationId xmlns:a16="http://schemas.microsoft.com/office/drawing/2014/main" id="{5D0A4F50-5BE6-DC00-56CE-BB4658989F47}"/>
                  </a:ext>
                </a:extLst>
              </p:cNvPr>
              <p:cNvCxnSpPr>
                <a:cxnSpLocks/>
              </p:cNvCxnSpPr>
              <p:nvPr/>
            </p:nvCxnSpPr>
            <p:spPr>
              <a:xfrm>
                <a:off x="2756658" y="2066103"/>
                <a:ext cx="0" cy="260387"/>
              </a:xfrm>
              <a:prstGeom prst="line">
                <a:avLst/>
              </a:prstGeom>
              <a:noFill/>
              <a:ln w="6350" cap="flat" cmpd="sng" algn="ctr">
                <a:solidFill>
                  <a:srgbClr val="28889C"/>
                </a:solidFill>
                <a:prstDash val="solid"/>
                <a:miter lim="800000"/>
                <a:headEnd type="oval"/>
                <a:tailEnd type="none"/>
              </a:ln>
              <a:effectLst/>
            </p:spPr>
          </p:cxnSp>
          <p:sp>
            <p:nvSpPr>
              <p:cNvPr id="31" name="テキスト ボックス 30">
                <a:extLst>
                  <a:ext uri="{FF2B5EF4-FFF2-40B4-BE49-F238E27FC236}">
                    <a16:creationId xmlns:a16="http://schemas.microsoft.com/office/drawing/2014/main" id="{BE5098CD-5133-280C-C626-755E51467266}"/>
                  </a:ext>
                </a:extLst>
              </p:cNvPr>
              <p:cNvSpPr txBox="1"/>
              <p:nvPr/>
            </p:nvSpPr>
            <p:spPr>
              <a:xfrm>
                <a:off x="2756661" y="2097621"/>
                <a:ext cx="1231832" cy="283539"/>
              </a:xfrm>
              <a:prstGeom prst="rect">
                <a:avLst/>
              </a:prstGeom>
              <a:noFill/>
            </p:spPr>
            <p:txBody>
              <a:bodyPr wrap="none" rtlCol="0" anchor="ctr">
                <a:spAutoFit/>
              </a:bodyPr>
              <a:lstStyle/>
              <a:p>
                <a:pPr defTabSz="457200">
                  <a:lnSpc>
                    <a:spcPct val="130000"/>
                  </a:lnSpc>
                  <a:spcAft>
                    <a:spcPts val="600"/>
                  </a:spcAft>
                  <a:defRPr/>
                </a:pPr>
                <a:r>
                  <a:rPr lang="en-US" altLang="ja-JP" sz="1050" kern="0">
                    <a:solidFill>
                      <a:srgbClr val="28889C"/>
                    </a:solidFill>
                    <a:latin typeface="Calibri" panose="020F0502020204030204" pitchFamily="34" charset="0"/>
                    <a:ea typeface="Meiryo UI" panose="020B0604030504040204" pitchFamily="50" charset="-128"/>
                    <a:cs typeface="Arial" charset="0"/>
                  </a:rPr>
                  <a:t>PoC</a:t>
                </a:r>
                <a:r>
                  <a:rPr lang="ja-JP" altLang="en-US" sz="1050" kern="0">
                    <a:solidFill>
                      <a:srgbClr val="28889C"/>
                    </a:solidFill>
                    <a:latin typeface="Calibri" panose="020F0502020204030204" pitchFamily="34" charset="0"/>
                    <a:ea typeface="Meiryo UI" panose="020B0604030504040204" pitchFamily="50" charset="-128"/>
                    <a:cs typeface="Arial" charset="0"/>
                  </a:rPr>
                  <a:t>とフィードバック</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grpSp>
        <p:nvGrpSpPr>
          <p:cNvPr id="2" name="グループ化 1">
            <a:extLst>
              <a:ext uri="{FF2B5EF4-FFF2-40B4-BE49-F238E27FC236}">
                <a16:creationId xmlns:a16="http://schemas.microsoft.com/office/drawing/2014/main" id="{705069D5-260E-84A1-A024-B542030D9C01}"/>
              </a:ext>
            </a:extLst>
          </p:cNvPr>
          <p:cNvGrpSpPr/>
          <p:nvPr/>
        </p:nvGrpSpPr>
        <p:grpSpPr>
          <a:xfrm>
            <a:off x="3027535" y="4227371"/>
            <a:ext cx="2233409" cy="443778"/>
            <a:chOff x="6365503" y="4401362"/>
            <a:chExt cx="1865992" cy="443778"/>
          </a:xfrm>
        </p:grpSpPr>
        <p:sp>
          <p:nvSpPr>
            <p:cNvPr id="3" name="矢印: 五方向 2">
              <a:extLst>
                <a:ext uri="{FF2B5EF4-FFF2-40B4-BE49-F238E27FC236}">
                  <a16:creationId xmlns:a16="http://schemas.microsoft.com/office/drawing/2014/main" id="{7C6E58F2-0F4B-FDFE-1D4A-4E83B0DB27D6}"/>
                </a:ext>
              </a:extLst>
            </p:cNvPr>
            <p:cNvSpPr/>
            <p:nvPr/>
          </p:nvSpPr>
          <p:spPr>
            <a:xfrm>
              <a:off x="6365503" y="4629116"/>
              <a:ext cx="1504670" cy="216024"/>
            </a:xfrm>
            <a:prstGeom prst="homePlate">
              <a:avLst/>
            </a:prstGeom>
            <a:solidFill>
              <a:srgbClr val="C85A8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C85A8C"/>
                </a:solidFill>
                <a:latin typeface="Calibri" panose="020F0502020204030204" pitchFamily="34" charset="0"/>
                <a:ea typeface="Meiryo UI" panose="020B0604030504040204" pitchFamily="50" charset="-128"/>
                <a:cs typeface="Arial" charset="0"/>
              </a:endParaRPr>
            </a:p>
          </p:txBody>
        </p:sp>
        <p:grpSp>
          <p:nvGrpSpPr>
            <p:cNvPr id="8" name="グループ化 7">
              <a:extLst>
                <a:ext uri="{FF2B5EF4-FFF2-40B4-BE49-F238E27FC236}">
                  <a16:creationId xmlns:a16="http://schemas.microsoft.com/office/drawing/2014/main" id="{6C1EF7C4-8A20-A559-B6CB-8F368930CEDA}"/>
                </a:ext>
              </a:extLst>
            </p:cNvPr>
            <p:cNvGrpSpPr/>
            <p:nvPr/>
          </p:nvGrpSpPr>
          <p:grpSpPr>
            <a:xfrm>
              <a:off x="6726825" y="4401362"/>
              <a:ext cx="1504670" cy="325969"/>
              <a:chOff x="2711624" y="1735809"/>
              <a:chExt cx="1504670" cy="325969"/>
            </a:xfrm>
          </p:grpSpPr>
          <p:cxnSp>
            <p:nvCxnSpPr>
              <p:cNvPr id="9" name="直線コネクタ 8">
                <a:extLst>
                  <a:ext uri="{FF2B5EF4-FFF2-40B4-BE49-F238E27FC236}">
                    <a16:creationId xmlns:a16="http://schemas.microsoft.com/office/drawing/2014/main" id="{61A516CD-500B-E2E8-3B84-8E84A0D089AF}"/>
                  </a:ext>
                </a:extLst>
              </p:cNvPr>
              <p:cNvCxnSpPr>
                <a:cxnSpLocks/>
              </p:cNvCxnSpPr>
              <p:nvPr/>
            </p:nvCxnSpPr>
            <p:spPr>
              <a:xfrm>
                <a:off x="2711624" y="1801391"/>
                <a:ext cx="0" cy="260387"/>
              </a:xfrm>
              <a:prstGeom prst="line">
                <a:avLst/>
              </a:prstGeom>
              <a:noFill/>
              <a:ln w="6350" cap="flat" cmpd="sng" algn="ctr">
                <a:solidFill>
                  <a:srgbClr val="C85A8C"/>
                </a:solidFill>
                <a:prstDash val="solid"/>
                <a:miter lim="800000"/>
                <a:tailEnd type="oval"/>
              </a:ln>
              <a:effectLst/>
            </p:spPr>
          </p:cxnSp>
          <p:sp>
            <p:nvSpPr>
              <p:cNvPr id="10" name="テキスト ボックス 9">
                <a:extLst>
                  <a:ext uri="{FF2B5EF4-FFF2-40B4-BE49-F238E27FC236}">
                    <a16:creationId xmlns:a16="http://schemas.microsoft.com/office/drawing/2014/main" id="{FB094592-C1F2-8D44-2298-5FD6C598E21E}"/>
                  </a:ext>
                </a:extLst>
              </p:cNvPr>
              <p:cNvSpPr txBox="1"/>
              <p:nvPr/>
            </p:nvSpPr>
            <p:spPr>
              <a:xfrm>
                <a:off x="2711624" y="1735809"/>
                <a:ext cx="1504670"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C85A8C"/>
                    </a:solidFill>
                    <a:latin typeface="Calibri" panose="020F0502020204030204" pitchFamily="34" charset="0"/>
                    <a:ea typeface="Meiryo UI" panose="020B0604030504040204" pitchFamily="50" charset="-128"/>
                    <a:cs typeface="Arial" charset="0"/>
                  </a:rPr>
                  <a:t>機器選定・設営実験</a:t>
                </a:r>
                <a:endParaRPr lang="en-US" altLang="ja-JP" sz="1050" kern="0">
                  <a:solidFill>
                    <a:srgbClr val="C85A8C"/>
                  </a:solidFill>
                  <a:latin typeface="Calibri" panose="020F0502020204030204" pitchFamily="34" charset="0"/>
                  <a:ea typeface="Meiryo UI" panose="020B0604030504040204" pitchFamily="50" charset="-128"/>
                  <a:cs typeface="Arial" charset="0"/>
                </a:endParaRPr>
              </a:p>
            </p:txBody>
          </p:sp>
        </p:grpSp>
      </p:grpSp>
      <p:grpSp>
        <p:nvGrpSpPr>
          <p:cNvPr id="32" name="グループ化 31">
            <a:extLst>
              <a:ext uri="{FF2B5EF4-FFF2-40B4-BE49-F238E27FC236}">
                <a16:creationId xmlns:a16="http://schemas.microsoft.com/office/drawing/2014/main" id="{F517A702-7E05-9A49-77DD-746DCF4114F8}"/>
              </a:ext>
            </a:extLst>
          </p:cNvPr>
          <p:cNvGrpSpPr/>
          <p:nvPr/>
        </p:nvGrpSpPr>
        <p:grpSpPr>
          <a:xfrm>
            <a:off x="1828159" y="2870555"/>
            <a:ext cx="1967166" cy="440345"/>
            <a:chOff x="2567607" y="3026698"/>
            <a:chExt cx="4210371" cy="440345"/>
          </a:xfrm>
        </p:grpSpPr>
        <p:sp>
          <p:nvSpPr>
            <p:cNvPr id="33" name="矢印: 五方向 32">
              <a:extLst>
                <a:ext uri="{FF2B5EF4-FFF2-40B4-BE49-F238E27FC236}">
                  <a16:creationId xmlns:a16="http://schemas.microsoft.com/office/drawing/2014/main" id="{CFC3FCF7-C242-AAE3-00A0-D16C312548E6}"/>
                </a:ext>
              </a:extLst>
            </p:cNvPr>
            <p:cNvSpPr/>
            <p:nvPr/>
          </p:nvSpPr>
          <p:spPr>
            <a:xfrm>
              <a:off x="2567607" y="3244654"/>
              <a:ext cx="3471752" cy="222389"/>
            </a:xfrm>
            <a:prstGeom prst="homePlate">
              <a:avLst/>
            </a:prstGeom>
            <a:solidFill>
              <a:srgbClr val="28889C">
                <a:lumMod val="60000"/>
                <a:lumOff val="40000"/>
              </a:srgbClr>
            </a:solidFill>
            <a:ln w="12700" cap="flat" cmpd="sng" algn="ctr">
              <a:solidFill>
                <a:srgbClr val="FFFFFF"/>
              </a:solidFill>
              <a:prstDash val="solid"/>
              <a:miter lim="800000"/>
            </a:ln>
            <a:effectLst/>
          </p:spPr>
          <p:txBody>
            <a:bodyPr wrap="none" rtlCol="0" anchor="ctr"/>
            <a:lstStyle/>
            <a:p>
              <a:pPr algn="ctr" defTabSz="457200">
                <a:lnSpc>
                  <a:spcPct val="130000"/>
                </a:lnSpc>
                <a:spcAft>
                  <a:spcPts val="600"/>
                </a:spcAft>
                <a:defRPr/>
              </a:pPr>
              <a:endParaRPr lang="ja-JP" altLang="en-US" sz="2000" kern="0">
                <a:solidFill>
                  <a:srgbClr val="4D4D4D"/>
                </a:solidFill>
                <a:latin typeface="Calibri" panose="020F0502020204030204" pitchFamily="34" charset="0"/>
                <a:ea typeface="Meiryo UI" panose="020B0604030504040204" pitchFamily="50" charset="-128"/>
                <a:cs typeface="Arial" charset="0"/>
              </a:endParaRPr>
            </a:p>
          </p:txBody>
        </p:sp>
        <p:grpSp>
          <p:nvGrpSpPr>
            <p:cNvPr id="34" name="グループ化 33">
              <a:extLst>
                <a:ext uri="{FF2B5EF4-FFF2-40B4-BE49-F238E27FC236}">
                  <a16:creationId xmlns:a16="http://schemas.microsoft.com/office/drawing/2014/main" id="{78C6C7D7-D7EA-41A5-E308-F6337B3E5DD1}"/>
                </a:ext>
              </a:extLst>
            </p:cNvPr>
            <p:cNvGrpSpPr/>
            <p:nvPr/>
          </p:nvGrpSpPr>
          <p:grpSpPr>
            <a:xfrm>
              <a:off x="2711624" y="3026698"/>
              <a:ext cx="4066354" cy="325969"/>
              <a:chOff x="2711624" y="1735809"/>
              <a:chExt cx="4066354" cy="325969"/>
            </a:xfrm>
          </p:grpSpPr>
          <p:cxnSp>
            <p:nvCxnSpPr>
              <p:cNvPr id="35" name="直線コネクタ 34">
                <a:extLst>
                  <a:ext uri="{FF2B5EF4-FFF2-40B4-BE49-F238E27FC236}">
                    <a16:creationId xmlns:a16="http://schemas.microsoft.com/office/drawing/2014/main" id="{66E20E42-8077-CE97-F4F6-5C07A2D584B6}"/>
                  </a:ext>
                </a:extLst>
              </p:cNvPr>
              <p:cNvCxnSpPr>
                <a:cxnSpLocks/>
              </p:cNvCxnSpPr>
              <p:nvPr/>
            </p:nvCxnSpPr>
            <p:spPr>
              <a:xfrm>
                <a:off x="2783224" y="1801391"/>
                <a:ext cx="0" cy="260387"/>
              </a:xfrm>
              <a:prstGeom prst="line">
                <a:avLst/>
              </a:prstGeom>
              <a:noFill/>
              <a:ln w="6350" cap="flat" cmpd="sng" algn="ctr">
                <a:solidFill>
                  <a:srgbClr val="28889C"/>
                </a:solidFill>
                <a:prstDash val="solid"/>
                <a:miter lim="800000"/>
                <a:tailEnd type="oval"/>
              </a:ln>
              <a:effectLst/>
            </p:spPr>
          </p:cxnSp>
          <p:sp>
            <p:nvSpPr>
              <p:cNvPr id="36" name="テキスト ボックス 35">
                <a:extLst>
                  <a:ext uri="{FF2B5EF4-FFF2-40B4-BE49-F238E27FC236}">
                    <a16:creationId xmlns:a16="http://schemas.microsoft.com/office/drawing/2014/main" id="{30025791-189F-A4EB-DB0F-F96B3FA37B42}"/>
                  </a:ext>
                </a:extLst>
              </p:cNvPr>
              <p:cNvSpPr txBox="1"/>
              <p:nvPr/>
            </p:nvSpPr>
            <p:spPr>
              <a:xfrm>
                <a:off x="2711624" y="1735809"/>
                <a:ext cx="4066354" cy="283539"/>
              </a:xfrm>
              <a:prstGeom prst="rect">
                <a:avLst/>
              </a:prstGeom>
              <a:noFill/>
            </p:spPr>
            <p:txBody>
              <a:bodyPr wrap="none" rtlCol="0" anchor="ctr">
                <a:spAutoFit/>
              </a:bodyPr>
              <a:lstStyle/>
              <a:p>
                <a:pPr defTabSz="457200">
                  <a:lnSpc>
                    <a:spcPct val="130000"/>
                  </a:lnSpc>
                  <a:spcAft>
                    <a:spcPts val="600"/>
                  </a:spcAft>
                  <a:defRPr/>
                </a:pPr>
                <a:r>
                  <a:rPr lang="ja-JP" altLang="en-US" sz="1050" kern="0">
                    <a:solidFill>
                      <a:srgbClr val="28889C"/>
                    </a:solidFill>
                    <a:latin typeface="Calibri" panose="020F0502020204030204" pitchFamily="34" charset="0"/>
                    <a:ea typeface="Meiryo UI" panose="020B0604030504040204" pitchFamily="50" charset="-128"/>
                    <a:cs typeface="Arial" charset="0"/>
                  </a:rPr>
                  <a:t>開発部品選定、</a:t>
                </a:r>
                <a:r>
                  <a:rPr lang="en-US" altLang="ja-JP" sz="1050" kern="0">
                    <a:solidFill>
                      <a:srgbClr val="28889C"/>
                    </a:solidFill>
                    <a:latin typeface="Calibri" panose="020F0502020204030204" pitchFamily="34" charset="0"/>
                    <a:ea typeface="Meiryo UI" panose="020B0604030504040204" pitchFamily="50" charset="-128"/>
                    <a:cs typeface="Arial" charset="0"/>
                  </a:rPr>
                  <a:t>PoC</a:t>
                </a:r>
                <a:r>
                  <a:rPr lang="ja-JP" altLang="en-US" sz="1050" kern="0">
                    <a:solidFill>
                      <a:srgbClr val="28889C"/>
                    </a:solidFill>
                    <a:latin typeface="Calibri" panose="020F0502020204030204" pitchFamily="34" charset="0"/>
                    <a:ea typeface="Meiryo UI" panose="020B0604030504040204" pitchFamily="50" charset="-128"/>
                    <a:cs typeface="Arial" charset="0"/>
                  </a:rPr>
                  <a:t>部品調達</a:t>
                </a:r>
                <a:endParaRPr lang="en-US" altLang="ja-JP" sz="1050" kern="0">
                  <a:solidFill>
                    <a:srgbClr val="28889C"/>
                  </a:solidFill>
                  <a:latin typeface="Calibri" panose="020F0502020204030204" pitchFamily="34" charset="0"/>
                  <a:ea typeface="Meiryo UI" panose="020B0604030504040204" pitchFamily="50" charset="-128"/>
                  <a:cs typeface="Arial" charset="0"/>
                </a:endParaRPr>
              </a:p>
            </p:txBody>
          </p:sp>
        </p:grpSp>
      </p:grpSp>
    </p:spTree>
    <p:extLst>
      <p:ext uri="{BB962C8B-B14F-4D97-AF65-F5344CB8AC3E}">
        <p14:creationId xmlns:p14="http://schemas.microsoft.com/office/powerpoint/2010/main" val="1278208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Web inspection using nearby linear illumination and line scan camera |  Download Scientific Diagram">
            <a:extLst>
              <a:ext uri="{FF2B5EF4-FFF2-40B4-BE49-F238E27FC236}">
                <a16:creationId xmlns:a16="http://schemas.microsoft.com/office/drawing/2014/main" id="{42CB3B5F-6C61-E267-D39F-DF5DA4F277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050" y="1475470"/>
            <a:ext cx="2272290" cy="1914070"/>
          </a:xfrm>
          <a:prstGeom prst="rect">
            <a:avLst/>
          </a:prstGeom>
          <a:noFill/>
          <a:extLst>
            <a:ext uri="{909E8E84-426E-40DD-AFC4-6F175D3DCCD1}">
              <a14:hiddenFill xmlns:a14="http://schemas.microsoft.com/office/drawing/2010/main">
                <a:solidFill>
                  <a:srgbClr val="FFFFFF"/>
                </a:solidFill>
              </a14:hiddenFill>
            </a:ext>
          </a:extLst>
        </p:spPr>
      </p:pic>
      <p:pic>
        <p:nvPicPr>
          <p:cNvPr id="2" name="コンテンツ プレースホルダー 18" descr="屋内, テーブル, コンピュータ, 座る が含まれている画像&#10;&#10;自動的に生成された説明">
            <a:extLst>
              <a:ext uri="{FF2B5EF4-FFF2-40B4-BE49-F238E27FC236}">
                <a16:creationId xmlns:a16="http://schemas.microsoft.com/office/drawing/2014/main" id="{E8412C62-125D-56C8-5136-408C8198B0DE}"/>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14785"/>
          <a:stretch/>
        </p:blipFill>
        <p:spPr>
          <a:xfrm>
            <a:off x="147333" y="1269033"/>
            <a:ext cx="1722065" cy="1956346"/>
          </a:xfrm>
          <a:prstGeom prst="rect">
            <a:avLst/>
          </a:prstGeom>
        </p:spPr>
      </p:pic>
      <p:sp>
        <p:nvSpPr>
          <p:cNvPr id="4" name="日付プレースホルダー 3">
            <a:extLst>
              <a:ext uri="{FF2B5EF4-FFF2-40B4-BE49-F238E27FC236}">
                <a16:creationId xmlns:a16="http://schemas.microsoft.com/office/drawing/2014/main" id="{32114034-34DE-4C37-9D56-442F2082EDD6}"/>
              </a:ext>
            </a:extLst>
          </p:cNvPr>
          <p:cNvSpPr>
            <a:spLocks noGrp="1"/>
          </p:cNvSpPr>
          <p:nvPr>
            <p:ph type="dt" sz="half" idx="10"/>
          </p:nvPr>
        </p:nvSpPr>
        <p:spPr/>
        <p:txBody>
          <a:bodyPr/>
          <a:lstStyle/>
          <a:p>
            <a:fld id="{A993AFDE-A5C0-4B20-9CEF-66F8A23EDB54}" type="datetime1">
              <a:rPr kumimoji="1" lang="ja-JP" altLang="en-US" smtClean="0"/>
              <a:t>2024/1/19</a:t>
            </a:fld>
            <a:endParaRPr kumimoji="1" lang="ja-JP" altLang="en-US"/>
          </a:p>
        </p:txBody>
      </p:sp>
      <p:sp>
        <p:nvSpPr>
          <p:cNvPr id="6" name="スライド番号プレースホルダー 5">
            <a:extLst>
              <a:ext uri="{FF2B5EF4-FFF2-40B4-BE49-F238E27FC236}">
                <a16:creationId xmlns:a16="http://schemas.microsoft.com/office/drawing/2014/main" id="{F6BABA29-9FE7-4864-9FEB-B5D2C886D8AF}"/>
              </a:ext>
            </a:extLst>
          </p:cNvPr>
          <p:cNvSpPr>
            <a:spLocks noGrp="1"/>
          </p:cNvSpPr>
          <p:nvPr>
            <p:ph type="sldNum" sz="quarter" idx="12"/>
          </p:nvPr>
        </p:nvSpPr>
        <p:spPr/>
        <p:txBody>
          <a:bodyPr/>
          <a:lstStyle/>
          <a:p>
            <a:fld id="{E1B69578-5199-4F05-9954-8600AE72CAEA}" type="slidenum">
              <a:rPr kumimoji="1" lang="ja-JP" altLang="en-US" smtClean="0"/>
              <a:pPr/>
              <a:t>16</a:t>
            </a:fld>
            <a:endParaRPr kumimoji="1" lang="ja-JP" altLang="en-US"/>
          </a:p>
        </p:txBody>
      </p:sp>
      <p:sp>
        <p:nvSpPr>
          <p:cNvPr id="5" name="タイトル 4">
            <a:extLst>
              <a:ext uri="{FF2B5EF4-FFF2-40B4-BE49-F238E27FC236}">
                <a16:creationId xmlns:a16="http://schemas.microsoft.com/office/drawing/2014/main" id="{C4A67F2C-265E-C035-5402-C15D2F048360}"/>
              </a:ext>
            </a:extLst>
          </p:cNvPr>
          <p:cNvSpPr>
            <a:spLocks noGrp="1"/>
          </p:cNvSpPr>
          <p:nvPr>
            <p:ph type="title"/>
          </p:nvPr>
        </p:nvSpPr>
        <p:spPr/>
        <p:txBody>
          <a:bodyPr>
            <a:normAutofit/>
          </a:bodyPr>
          <a:lstStyle/>
          <a:p>
            <a:r>
              <a:rPr lang="en-US" altLang="ja-JP" sz="2800"/>
              <a:t>DX</a:t>
            </a:r>
            <a:r>
              <a:rPr lang="ja-JP" altLang="en-US" sz="2800"/>
              <a:t>プロジェクト後の事業展開</a:t>
            </a:r>
          </a:p>
        </p:txBody>
      </p:sp>
      <p:sp>
        <p:nvSpPr>
          <p:cNvPr id="16" name="二等辺三角形 15">
            <a:extLst>
              <a:ext uri="{FF2B5EF4-FFF2-40B4-BE49-F238E27FC236}">
                <a16:creationId xmlns:a16="http://schemas.microsoft.com/office/drawing/2014/main" id="{6159ECED-408E-D121-812A-624129A11700}"/>
              </a:ext>
            </a:extLst>
          </p:cNvPr>
          <p:cNvSpPr/>
          <p:nvPr/>
        </p:nvSpPr>
        <p:spPr>
          <a:xfrm rot="16200000">
            <a:off x="4287382" y="-3354828"/>
            <a:ext cx="461664" cy="9000138"/>
          </a:xfrm>
          <a:prstGeom prst="triangle">
            <a:avLst>
              <a:gd name="adj" fmla="val 5477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17" name="テキスト ボックス 16">
            <a:extLst>
              <a:ext uri="{FF2B5EF4-FFF2-40B4-BE49-F238E27FC236}">
                <a16:creationId xmlns:a16="http://schemas.microsoft.com/office/drawing/2014/main" id="{DBAD0105-2492-C12C-1196-A1E6CEF30731}"/>
              </a:ext>
            </a:extLst>
          </p:cNvPr>
          <p:cNvSpPr txBox="1"/>
          <p:nvPr/>
        </p:nvSpPr>
        <p:spPr>
          <a:xfrm>
            <a:off x="3236512" y="946042"/>
            <a:ext cx="2953744" cy="369332"/>
          </a:xfrm>
          <a:prstGeom prst="rect">
            <a:avLst/>
          </a:prstGeom>
          <a:noFill/>
        </p:spPr>
        <p:txBody>
          <a:bodyPr wrap="square">
            <a:spAutoFit/>
          </a:bodyPr>
          <a:lstStyle/>
          <a:p>
            <a:pPr algn="ctr"/>
            <a:r>
              <a:rPr lang="en-US" altLang="ja-JP" b="1">
                <a:solidFill>
                  <a:schemeClr val="bg1"/>
                </a:solidFill>
                <a:latin typeface="Meiryo UI" panose="020B0604030504040204" pitchFamily="50" charset="-128"/>
                <a:ea typeface="Meiryo UI" panose="020B0604030504040204" pitchFamily="50" charset="-128"/>
              </a:rPr>
              <a:t>Market Size </a:t>
            </a:r>
          </a:p>
        </p:txBody>
      </p:sp>
      <p:sp>
        <p:nvSpPr>
          <p:cNvPr id="19" name="テキスト ボックス 18">
            <a:extLst>
              <a:ext uri="{FF2B5EF4-FFF2-40B4-BE49-F238E27FC236}">
                <a16:creationId xmlns:a16="http://schemas.microsoft.com/office/drawing/2014/main" id="{4297B967-2063-8FC8-BA7C-7ADED1159A6C}"/>
              </a:ext>
            </a:extLst>
          </p:cNvPr>
          <p:cNvSpPr txBox="1"/>
          <p:nvPr/>
        </p:nvSpPr>
        <p:spPr>
          <a:xfrm>
            <a:off x="75004" y="5840525"/>
            <a:ext cx="3300013" cy="646331"/>
          </a:xfrm>
          <a:prstGeom prst="rect">
            <a:avLst/>
          </a:prstGeom>
          <a:noFill/>
        </p:spPr>
        <p:txBody>
          <a:bodyPr wrap="square">
            <a:spAutoFit/>
          </a:bodyPr>
          <a:lstStyle/>
          <a:p>
            <a:pPr algn="ctr"/>
            <a:r>
              <a:rPr lang="ja-JP" altLang="en-US" b="1">
                <a:latin typeface="Meiryo UI" panose="020B0604030504040204" pitchFamily="50" charset="-128"/>
                <a:ea typeface="Meiryo UI" panose="020B0604030504040204" pitchFamily="50" charset="-128"/>
              </a:rPr>
              <a:t>インライン対応型</a:t>
            </a:r>
            <a:endParaRPr lang="en-US" altLang="ja-JP" b="1">
              <a:latin typeface="Meiryo UI" panose="020B0604030504040204" pitchFamily="50" charset="-128"/>
              <a:ea typeface="Meiryo UI" panose="020B0604030504040204" pitchFamily="50" charset="-128"/>
            </a:endParaRPr>
          </a:p>
          <a:p>
            <a:pPr algn="ctr"/>
            <a:r>
              <a:rPr lang="en-US" altLang="ja-JP" b="1">
                <a:latin typeface="Meiryo UI" panose="020B0604030504040204" pitchFamily="50" charset="-128"/>
                <a:ea typeface="Meiryo UI" panose="020B0604030504040204" pitchFamily="50" charset="-128"/>
              </a:rPr>
              <a:t>AI</a:t>
            </a:r>
            <a:r>
              <a:rPr lang="ja-JP" altLang="en-US" b="1">
                <a:latin typeface="Meiryo UI" panose="020B0604030504040204" pitchFamily="50" charset="-128"/>
                <a:ea typeface="Meiryo UI" panose="020B0604030504040204" pitchFamily="50" charset="-128"/>
              </a:rPr>
              <a:t>外観検査システム</a:t>
            </a:r>
            <a:endParaRPr lang="en-US" altLang="ja-JP" b="1">
              <a:latin typeface="Meiryo UI" panose="020B0604030504040204" pitchFamily="50" charset="-128"/>
              <a:ea typeface="Meiryo UI" panose="020B0604030504040204" pitchFamily="50" charset="-128"/>
            </a:endParaRPr>
          </a:p>
        </p:txBody>
      </p:sp>
      <p:sp>
        <p:nvSpPr>
          <p:cNvPr id="26" name="二等辺三角形 25">
            <a:extLst>
              <a:ext uri="{FF2B5EF4-FFF2-40B4-BE49-F238E27FC236}">
                <a16:creationId xmlns:a16="http://schemas.microsoft.com/office/drawing/2014/main" id="{83763CFB-5211-C02E-811B-C4442757C89B}"/>
              </a:ext>
            </a:extLst>
          </p:cNvPr>
          <p:cNvSpPr/>
          <p:nvPr/>
        </p:nvSpPr>
        <p:spPr>
          <a:xfrm rot="5400000">
            <a:off x="3015124" y="2444347"/>
            <a:ext cx="683291" cy="247372"/>
          </a:xfrm>
          <a:prstGeom prst="triangle">
            <a:avLst>
              <a:gd name="adj" fmla="val 5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31" name="四角形: 角を丸くする 30">
            <a:extLst>
              <a:ext uri="{FF2B5EF4-FFF2-40B4-BE49-F238E27FC236}">
                <a16:creationId xmlns:a16="http://schemas.microsoft.com/office/drawing/2014/main" id="{D753CB95-17C1-86BA-9086-3530BBF54B8D}"/>
              </a:ext>
            </a:extLst>
          </p:cNvPr>
          <p:cNvSpPr/>
          <p:nvPr/>
        </p:nvSpPr>
        <p:spPr>
          <a:xfrm>
            <a:off x="337113" y="3977988"/>
            <a:ext cx="2817278" cy="1761430"/>
          </a:xfrm>
          <a:prstGeom prst="roundRect">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600">
                <a:solidFill>
                  <a:schemeClr val="tx1"/>
                </a:solidFill>
              </a:rPr>
              <a:t>多品種少量対応</a:t>
            </a:r>
            <a:r>
              <a:rPr kumimoji="1" lang="en-US" altLang="ja-JP" sz="1600">
                <a:solidFill>
                  <a:schemeClr val="tx1"/>
                </a:solidFill>
              </a:rPr>
              <a:t>AI</a:t>
            </a:r>
            <a:r>
              <a:rPr kumimoji="1" lang="ja-JP" altLang="en-US" sz="1600">
                <a:solidFill>
                  <a:schemeClr val="tx1"/>
                </a:solidFill>
              </a:rPr>
              <a:t>開発</a:t>
            </a:r>
            <a:endParaRPr kumimoji="1" lang="en-US" altLang="ja-JP" sz="1600">
              <a:solidFill>
                <a:schemeClr val="tx1"/>
              </a:solidFill>
            </a:endParaRPr>
          </a:p>
          <a:p>
            <a:pPr marL="285750" indent="-285750">
              <a:buFont typeface="Arial" panose="020B0604020202020204" pitchFamily="34" charset="0"/>
              <a:buChar char="•"/>
            </a:pPr>
            <a:r>
              <a:rPr lang="ja-JP" altLang="en-US" sz="1600">
                <a:solidFill>
                  <a:schemeClr val="tx1"/>
                </a:solidFill>
              </a:rPr>
              <a:t>データのクラウド管理、分析</a:t>
            </a:r>
            <a:endParaRPr kumimoji="1" lang="ja-JP" altLang="en-US" sz="1600">
              <a:solidFill>
                <a:schemeClr val="tx1"/>
              </a:solidFill>
            </a:endParaRPr>
          </a:p>
          <a:p>
            <a:pPr marL="285750" indent="-285750">
              <a:buFont typeface="Arial" panose="020B0604020202020204" pitchFamily="34" charset="0"/>
              <a:buChar char="•"/>
            </a:pPr>
            <a:r>
              <a:rPr lang="ja-JP" altLang="en-US" sz="1600">
                <a:solidFill>
                  <a:schemeClr val="tx1"/>
                </a:solidFill>
              </a:rPr>
              <a:t>自動車部品（ベアリング）で立ち上げ</a:t>
            </a:r>
            <a:endParaRPr lang="en-US" altLang="ja-JP" sz="1600">
              <a:solidFill>
                <a:schemeClr val="tx1"/>
              </a:solidFill>
            </a:endParaRPr>
          </a:p>
          <a:p>
            <a:pPr marL="285750" indent="-285750">
              <a:buFont typeface="Arial" panose="020B0604020202020204" pitchFamily="34" charset="0"/>
              <a:buChar char="•"/>
            </a:pPr>
            <a:r>
              <a:rPr kumimoji="1" lang="ja-JP" altLang="en-US" sz="1600">
                <a:solidFill>
                  <a:schemeClr val="tx1"/>
                </a:solidFill>
              </a:rPr>
              <a:t>汎用的な</a:t>
            </a:r>
            <a:r>
              <a:rPr kumimoji="1" lang="en-US" altLang="ja-JP" sz="1600">
                <a:solidFill>
                  <a:schemeClr val="tx1"/>
                </a:solidFill>
              </a:rPr>
              <a:t>AI</a:t>
            </a:r>
            <a:r>
              <a:rPr kumimoji="1" lang="ja-JP" altLang="en-US" sz="1600">
                <a:solidFill>
                  <a:schemeClr val="tx1"/>
                </a:solidFill>
              </a:rPr>
              <a:t>外観検査装置の製品化</a:t>
            </a:r>
            <a:endParaRPr kumimoji="1" lang="en-US" altLang="ja-JP" sz="1600">
              <a:solidFill>
                <a:schemeClr val="tx1"/>
              </a:solidFill>
            </a:endParaRPr>
          </a:p>
        </p:txBody>
      </p:sp>
      <p:pic>
        <p:nvPicPr>
          <p:cNvPr id="55" name="図 54">
            <a:extLst>
              <a:ext uri="{FF2B5EF4-FFF2-40B4-BE49-F238E27FC236}">
                <a16:creationId xmlns:a16="http://schemas.microsoft.com/office/drawing/2014/main" id="{BA34A266-8024-C174-FFAE-7159898D7420}"/>
              </a:ext>
            </a:extLst>
          </p:cNvPr>
          <p:cNvPicPr>
            <a:picLocks noChangeAspect="1"/>
          </p:cNvPicPr>
          <p:nvPr/>
        </p:nvPicPr>
        <p:blipFill>
          <a:blip r:embed="rId5"/>
          <a:stretch>
            <a:fillRect/>
          </a:stretch>
        </p:blipFill>
        <p:spPr>
          <a:xfrm>
            <a:off x="1996161" y="1586811"/>
            <a:ext cx="1191794" cy="561846"/>
          </a:xfrm>
          <a:prstGeom prst="rect">
            <a:avLst/>
          </a:prstGeom>
        </p:spPr>
      </p:pic>
      <p:pic>
        <p:nvPicPr>
          <p:cNvPr id="56" name="図 55">
            <a:extLst>
              <a:ext uri="{FF2B5EF4-FFF2-40B4-BE49-F238E27FC236}">
                <a16:creationId xmlns:a16="http://schemas.microsoft.com/office/drawing/2014/main" id="{05F33F4C-8ABF-12A0-ED96-E89C6C4BC474}"/>
              </a:ext>
            </a:extLst>
          </p:cNvPr>
          <p:cNvPicPr>
            <a:picLocks noChangeAspect="1"/>
          </p:cNvPicPr>
          <p:nvPr/>
        </p:nvPicPr>
        <p:blipFill>
          <a:blip r:embed="rId6"/>
          <a:stretch>
            <a:fillRect/>
          </a:stretch>
        </p:blipFill>
        <p:spPr>
          <a:xfrm>
            <a:off x="1954364" y="2144943"/>
            <a:ext cx="1290252" cy="702841"/>
          </a:xfrm>
          <a:prstGeom prst="rect">
            <a:avLst/>
          </a:prstGeom>
        </p:spPr>
      </p:pic>
      <p:sp>
        <p:nvSpPr>
          <p:cNvPr id="57" name="テキスト ボックス 56">
            <a:extLst>
              <a:ext uri="{FF2B5EF4-FFF2-40B4-BE49-F238E27FC236}">
                <a16:creationId xmlns:a16="http://schemas.microsoft.com/office/drawing/2014/main" id="{B45B79C2-235B-83DC-999A-5C7F0C0C275B}"/>
              </a:ext>
            </a:extLst>
          </p:cNvPr>
          <p:cNvSpPr txBox="1"/>
          <p:nvPr/>
        </p:nvSpPr>
        <p:spPr>
          <a:xfrm>
            <a:off x="1898089" y="2949129"/>
            <a:ext cx="1321196" cy="369332"/>
          </a:xfrm>
          <a:prstGeom prst="rect">
            <a:avLst/>
          </a:prstGeom>
          <a:noFill/>
        </p:spPr>
        <p:txBody>
          <a:bodyPr wrap="none" rtlCol="0">
            <a:spAutoFit/>
          </a:bodyPr>
          <a:lstStyle/>
          <a:p>
            <a:r>
              <a:rPr kumimoji="1" lang="ja-JP" altLang="en-US"/>
              <a:t>仕様</a:t>
            </a:r>
            <a:r>
              <a:rPr kumimoji="1" lang="en-US" altLang="ja-JP"/>
              <a:t>1, 2…</a:t>
            </a:r>
            <a:endParaRPr kumimoji="1" lang="ja-JP" altLang="en-US"/>
          </a:p>
        </p:txBody>
      </p:sp>
      <p:sp>
        <p:nvSpPr>
          <p:cNvPr id="60" name="テキスト ボックス 59">
            <a:extLst>
              <a:ext uri="{FF2B5EF4-FFF2-40B4-BE49-F238E27FC236}">
                <a16:creationId xmlns:a16="http://schemas.microsoft.com/office/drawing/2014/main" id="{28879FDE-9F35-5D11-575D-8DF29C886BD9}"/>
              </a:ext>
            </a:extLst>
          </p:cNvPr>
          <p:cNvSpPr txBox="1"/>
          <p:nvPr/>
        </p:nvSpPr>
        <p:spPr>
          <a:xfrm>
            <a:off x="570324" y="3283781"/>
            <a:ext cx="2358727" cy="369332"/>
          </a:xfrm>
          <a:prstGeom prst="rect">
            <a:avLst/>
          </a:prstGeom>
          <a:noFill/>
        </p:spPr>
        <p:txBody>
          <a:bodyPr wrap="square">
            <a:spAutoFit/>
          </a:bodyPr>
          <a:lstStyle/>
          <a:p>
            <a:pPr algn="ctr"/>
            <a:r>
              <a:rPr lang="en-US" altLang="ja-JP" b="1">
                <a:latin typeface="Meiryo UI" panose="020B0604030504040204" pitchFamily="50" charset="-128"/>
                <a:ea typeface="Meiryo UI" panose="020B0604030504040204" pitchFamily="50" charset="-128"/>
              </a:rPr>
              <a:t>TR-200(2022)</a:t>
            </a:r>
          </a:p>
        </p:txBody>
      </p:sp>
      <p:sp>
        <p:nvSpPr>
          <p:cNvPr id="61" name="テキスト ボックス 60">
            <a:extLst>
              <a:ext uri="{FF2B5EF4-FFF2-40B4-BE49-F238E27FC236}">
                <a16:creationId xmlns:a16="http://schemas.microsoft.com/office/drawing/2014/main" id="{9CF0F4A8-1FF3-4871-7F6A-609F83B310B4}"/>
              </a:ext>
            </a:extLst>
          </p:cNvPr>
          <p:cNvSpPr txBox="1"/>
          <p:nvPr/>
        </p:nvSpPr>
        <p:spPr>
          <a:xfrm>
            <a:off x="604392" y="3577835"/>
            <a:ext cx="2186817" cy="369332"/>
          </a:xfrm>
          <a:prstGeom prst="rect">
            <a:avLst/>
          </a:prstGeom>
          <a:noFill/>
        </p:spPr>
        <p:txBody>
          <a:bodyPr wrap="none" rtlCol="0">
            <a:spAutoFit/>
          </a:bodyPr>
          <a:lstStyle/>
          <a:p>
            <a:r>
              <a:rPr kumimoji="1" lang="ja-JP" altLang="en-US"/>
              <a:t>対象：金属ベアリング</a:t>
            </a:r>
          </a:p>
        </p:txBody>
      </p:sp>
      <p:sp>
        <p:nvSpPr>
          <p:cNvPr id="71" name="テキスト ボックス 70">
            <a:extLst>
              <a:ext uri="{FF2B5EF4-FFF2-40B4-BE49-F238E27FC236}">
                <a16:creationId xmlns:a16="http://schemas.microsoft.com/office/drawing/2014/main" id="{CC84F8C3-048C-4B41-F13E-82ADBAEA2216}"/>
              </a:ext>
            </a:extLst>
          </p:cNvPr>
          <p:cNvSpPr txBox="1"/>
          <p:nvPr/>
        </p:nvSpPr>
        <p:spPr>
          <a:xfrm>
            <a:off x="3665268" y="3295306"/>
            <a:ext cx="2358727" cy="369332"/>
          </a:xfrm>
          <a:prstGeom prst="rect">
            <a:avLst/>
          </a:prstGeom>
          <a:noFill/>
        </p:spPr>
        <p:txBody>
          <a:bodyPr wrap="square">
            <a:spAutoFit/>
          </a:bodyPr>
          <a:lstStyle/>
          <a:p>
            <a:pPr algn="ctr"/>
            <a:r>
              <a:rPr lang="en-US" altLang="ja-JP" b="1">
                <a:latin typeface="Meiryo UI" panose="020B0604030504040204" pitchFamily="50" charset="-128"/>
                <a:ea typeface="Meiryo UI" panose="020B0604030504040204" pitchFamily="50" charset="-128"/>
              </a:rPr>
              <a:t>TR-300(2023)</a:t>
            </a:r>
          </a:p>
        </p:txBody>
      </p:sp>
      <p:sp>
        <p:nvSpPr>
          <p:cNvPr id="72" name="テキスト ボックス 71">
            <a:extLst>
              <a:ext uri="{FF2B5EF4-FFF2-40B4-BE49-F238E27FC236}">
                <a16:creationId xmlns:a16="http://schemas.microsoft.com/office/drawing/2014/main" id="{0C31CF00-4DE2-C38C-2205-54AB39FE81DC}"/>
              </a:ext>
            </a:extLst>
          </p:cNvPr>
          <p:cNvSpPr txBox="1"/>
          <p:nvPr/>
        </p:nvSpPr>
        <p:spPr>
          <a:xfrm>
            <a:off x="3710984" y="5804734"/>
            <a:ext cx="2253954" cy="646331"/>
          </a:xfrm>
          <a:prstGeom prst="rect">
            <a:avLst/>
          </a:prstGeom>
          <a:noFill/>
        </p:spPr>
        <p:txBody>
          <a:bodyPr wrap="square">
            <a:spAutoFit/>
          </a:bodyPr>
          <a:lstStyle/>
          <a:p>
            <a:pPr algn="ctr"/>
            <a:r>
              <a:rPr lang="ja-JP" altLang="en-US" b="1">
                <a:latin typeface="Meiryo UI" panose="020B0604030504040204" pitchFamily="50" charset="-128"/>
                <a:ea typeface="Meiryo UI" panose="020B0604030504040204" pitchFamily="50" charset="-128"/>
              </a:rPr>
              <a:t>連続製造製品対応</a:t>
            </a:r>
            <a:endParaRPr lang="en-US" altLang="ja-JP" b="1">
              <a:latin typeface="Meiryo UI" panose="020B0604030504040204" pitchFamily="50" charset="-128"/>
              <a:ea typeface="Meiryo UI" panose="020B0604030504040204" pitchFamily="50" charset="-128"/>
            </a:endParaRPr>
          </a:p>
          <a:p>
            <a:pPr algn="ctr"/>
            <a:r>
              <a:rPr lang="en-US" altLang="ja-JP" b="1">
                <a:latin typeface="Meiryo UI" panose="020B0604030504040204" pitchFamily="50" charset="-128"/>
                <a:ea typeface="Meiryo UI" panose="020B0604030504040204" pitchFamily="50" charset="-128"/>
              </a:rPr>
              <a:t>AI</a:t>
            </a:r>
            <a:r>
              <a:rPr lang="ja-JP" altLang="en-US" b="1">
                <a:latin typeface="Meiryo UI" panose="020B0604030504040204" pitchFamily="50" charset="-128"/>
                <a:ea typeface="Meiryo UI" panose="020B0604030504040204" pitchFamily="50" charset="-128"/>
              </a:rPr>
              <a:t>外観検査システム</a:t>
            </a:r>
            <a:endParaRPr lang="en-US" altLang="ja-JP" b="1">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6ACA6C30-1E15-8FC7-A412-74CE05D0FB08}"/>
              </a:ext>
            </a:extLst>
          </p:cNvPr>
          <p:cNvSpPr txBox="1"/>
          <p:nvPr/>
        </p:nvSpPr>
        <p:spPr>
          <a:xfrm>
            <a:off x="4043970" y="3625871"/>
            <a:ext cx="1338828" cy="369332"/>
          </a:xfrm>
          <a:prstGeom prst="rect">
            <a:avLst/>
          </a:prstGeom>
          <a:noFill/>
        </p:spPr>
        <p:txBody>
          <a:bodyPr wrap="none" rtlCol="0">
            <a:spAutoFit/>
          </a:bodyPr>
          <a:lstStyle/>
          <a:p>
            <a:r>
              <a:rPr kumimoji="1" lang="ja-JP" altLang="en-US"/>
              <a:t>対象：鋼板</a:t>
            </a:r>
          </a:p>
        </p:txBody>
      </p:sp>
      <p:sp>
        <p:nvSpPr>
          <p:cNvPr id="3" name="正方形/長方形 2">
            <a:extLst>
              <a:ext uri="{FF2B5EF4-FFF2-40B4-BE49-F238E27FC236}">
                <a16:creationId xmlns:a16="http://schemas.microsoft.com/office/drawing/2014/main" id="{E49E949A-96A6-4171-A98D-489A06346821}"/>
              </a:ext>
            </a:extLst>
          </p:cNvPr>
          <p:cNvSpPr/>
          <p:nvPr/>
        </p:nvSpPr>
        <p:spPr>
          <a:xfrm>
            <a:off x="3286413" y="1324059"/>
            <a:ext cx="2980810" cy="514400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四角形: 角を丸くする 8">
            <a:extLst>
              <a:ext uri="{FF2B5EF4-FFF2-40B4-BE49-F238E27FC236}">
                <a16:creationId xmlns:a16="http://schemas.microsoft.com/office/drawing/2014/main" id="{0C28830A-8A25-4FB5-2F10-06ADC0C75B01}"/>
              </a:ext>
            </a:extLst>
          </p:cNvPr>
          <p:cNvSpPr/>
          <p:nvPr/>
        </p:nvSpPr>
        <p:spPr>
          <a:xfrm>
            <a:off x="3014638" y="1149926"/>
            <a:ext cx="941388" cy="41244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本件</a:t>
            </a:r>
          </a:p>
        </p:txBody>
      </p:sp>
      <p:sp>
        <p:nvSpPr>
          <p:cNvPr id="8" name="四角形: 角を丸くする 7">
            <a:extLst>
              <a:ext uri="{FF2B5EF4-FFF2-40B4-BE49-F238E27FC236}">
                <a16:creationId xmlns:a16="http://schemas.microsoft.com/office/drawing/2014/main" id="{3ADE78CD-F776-A941-9B8A-2622BEC73FC8}"/>
              </a:ext>
            </a:extLst>
          </p:cNvPr>
          <p:cNvSpPr/>
          <p:nvPr/>
        </p:nvSpPr>
        <p:spPr>
          <a:xfrm>
            <a:off x="119500" y="1622248"/>
            <a:ext cx="3142508" cy="606532"/>
          </a:xfrm>
          <a:prstGeom prst="roundRect">
            <a:avLst>
              <a:gd name="adj" fmla="val 22422"/>
            </a:avLst>
          </a:pr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a:ln w="3175">
                  <a:solidFill>
                    <a:srgbClr val="C00000">
                      <a:alpha val="30000"/>
                    </a:srgbClr>
                  </a:solidFill>
                </a:ln>
              </a:rPr>
              <a:t>2022</a:t>
            </a:r>
            <a:r>
              <a:rPr lang="ja-JP" altLang="en-US" b="1">
                <a:ln w="3175">
                  <a:solidFill>
                    <a:srgbClr val="C00000">
                      <a:alpha val="30000"/>
                    </a:srgbClr>
                  </a:solidFill>
                </a:ln>
              </a:rPr>
              <a:t>年度</a:t>
            </a:r>
            <a:endParaRPr lang="en-US" altLang="ja-JP" b="1">
              <a:ln w="3175">
                <a:solidFill>
                  <a:srgbClr val="C00000">
                    <a:alpha val="30000"/>
                  </a:srgbClr>
                </a:solidFill>
              </a:ln>
            </a:endParaRPr>
          </a:p>
          <a:p>
            <a:pPr algn="ctr"/>
            <a:r>
              <a:rPr lang="en-US" altLang="ja-JP" b="1">
                <a:ln w="3175">
                  <a:solidFill>
                    <a:srgbClr val="C00000">
                      <a:alpha val="30000"/>
                    </a:srgbClr>
                  </a:solidFill>
                </a:ln>
              </a:rPr>
              <a:t>DX</a:t>
            </a:r>
            <a:r>
              <a:rPr lang="ja-JP" altLang="en-US" b="1">
                <a:ln w="3175">
                  <a:solidFill>
                    <a:srgbClr val="C00000">
                      <a:alpha val="30000"/>
                    </a:srgbClr>
                  </a:solidFill>
                </a:ln>
              </a:rPr>
              <a:t>支援事業にて実現</a:t>
            </a:r>
            <a:endParaRPr kumimoji="1" lang="ja-JP" altLang="en-US" b="1">
              <a:ln w="3175">
                <a:solidFill>
                  <a:srgbClr val="C00000">
                    <a:alpha val="30000"/>
                  </a:srgbClr>
                </a:solidFill>
              </a:ln>
            </a:endParaRPr>
          </a:p>
        </p:txBody>
      </p:sp>
      <p:sp>
        <p:nvSpPr>
          <p:cNvPr id="10" name="テキスト ボックス 9">
            <a:extLst>
              <a:ext uri="{FF2B5EF4-FFF2-40B4-BE49-F238E27FC236}">
                <a16:creationId xmlns:a16="http://schemas.microsoft.com/office/drawing/2014/main" id="{1949F3A1-87C8-0B41-6656-E04F60E64984}"/>
              </a:ext>
            </a:extLst>
          </p:cNvPr>
          <p:cNvSpPr txBox="1"/>
          <p:nvPr/>
        </p:nvSpPr>
        <p:spPr>
          <a:xfrm>
            <a:off x="6430694" y="3295306"/>
            <a:ext cx="2616422" cy="3262432"/>
          </a:xfrm>
          <a:prstGeom prst="rect">
            <a:avLst/>
          </a:prstGeom>
          <a:noFill/>
        </p:spPr>
        <p:txBody>
          <a:bodyPr wrap="none" rtlCol="0">
            <a:spAutoFit/>
          </a:bodyPr>
          <a:lstStyle/>
          <a:p>
            <a:r>
              <a:rPr kumimoji="1" lang="en-US" altLang="ja-JP" b="1"/>
              <a:t>2024</a:t>
            </a:r>
            <a:r>
              <a:rPr kumimoji="1" lang="ja-JP" altLang="en-US" b="1"/>
              <a:t>年</a:t>
            </a:r>
            <a:endParaRPr kumimoji="1" lang="en-US" altLang="ja-JP" b="1"/>
          </a:p>
          <a:p>
            <a:r>
              <a:rPr kumimoji="1" lang="ja-JP" altLang="en-US"/>
              <a:t>　</a:t>
            </a:r>
            <a:r>
              <a:rPr kumimoji="1" lang="ja-JP" altLang="en-US" sz="1600"/>
              <a:t>スリッター外観検査自動化</a:t>
            </a:r>
            <a:endParaRPr kumimoji="1" lang="en-US" altLang="ja-JP" sz="1600"/>
          </a:p>
          <a:p>
            <a:r>
              <a:rPr kumimoji="1" lang="ja-JP" altLang="en-US" sz="1600"/>
              <a:t>　工場内設備に展開</a:t>
            </a:r>
            <a:endParaRPr kumimoji="1" lang="en-US" altLang="ja-JP" sz="1600"/>
          </a:p>
          <a:p>
            <a:r>
              <a:rPr lang="en-US" altLang="ja-JP" b="1"/>
              <a:t>2025</a:t>
            </a:r>
            <a:r>
              <a:rPr lang="ja-JP" altLang="en-US" b="1"/>
              <a:t>年</a:t>
            </a:r>
            <a:endParaRPr lang="en-US" altLang="ja-JP" b="1"/>
          </a:p>
          <a:p>
            <a:r>
              <a:rPr kumimoji="1" lang="ja-JP" altLang="en-US"/>
              <a:t>　</a:t>
            </a:r>
            <a:r>
              <a:rPr kumimoji="1" lang="ja-JP" altLang="en-US" sz="1600"/>
              <a:t>県内外スチールセンターへの</a:t>
            </a:r>
            <a:endParaRPr kumimoji="1" lang="en-US" altLang="ja-JP" sz="1600"/>
          </a:p>
          <a:p>
            <a:r>
              <a:rPr lang="ja-JP" altLang="en-US" sz="1600"/>
              <a:t>　</a:t>
            </a:r>
            <a:r>
              <a:rPr kumimoji="1" lang="ja-JP" altLang="en-US" sz="1600"/>
              <a:t>展開</a:t>
            </a:r>
            <a:endParaRPr kumimoji="1" lang="en-US" altLang="ja-JP" sz="1600"/>
          </a:p>
          <a:p>
            <a:r>
              <a:rPr lang="en-US" altLang="ja-JP" b="1"/>
              <a:t>2027</a:t>
            </a:r>
            <a:r>
              <a:rPr lang="ja-JP" altLang="en-US" b="1"/>
              <a:t>年</a:t>
            </a:r>
            <a:endParaRPr lang="en-US" altLang="ja-JP" b="1"/>
          </a:p>
          <a:p>
            <a:r>
              <a:rPr kumimoji="1" lang="ja-JP" altLang="en-US"/>
              <a:t>　</a:t>
            </a:r>
            <a:r>
              <a:rPr kumimoji="1" lang="ja-JP" altLang="en-US" sz="1600"/>
              <a:t>自動車、織機など</a:t>
            </a:r>
            <a:r>
              <a:rPr lang="ja-JP" altLang="en-US" sz="1600"/>
              <a:t>他産業</a:t>
            </a:r>
            <a:endParaRPr lang="en-US" altLang="ja-JP" sz="1600"/>
          </a:p>
          <a:p>
            <a:r>
              <a:rPr lang="ja-JP" altLang="en-US" sz="1600"/>
              <a:t>　への展開</a:t>
            </a:r>
            <a:endParaRPr lang="en-US" altLang="ja-JP" sz="1600"/>
          </a:p>
          <a:p>
            <a:r>
              <a:rPr lang="ja-JP" altLang="en-US" b="1"/>
              <a:t>展望</a:t>
            </a:r>
            <a:endParaRPr lang="en-US" altLang="ja-JP" b="1"/>
          </a:p>
          <a:p>
            <a:r>
              <a:rPr lang="ja-JP" altLang="en-US" sz="1600"/>
              <a:t>　海外展開を視野に</a:t>
            </a:r>
            <a:r>
              <a:rPr lang="en-US" altLang="ja-JP" sz="1600"/>
              <a:t>2023</a:t>
            </a:r>
            <a:r>
              <a:rPr lang="ja-JP" altLang="en-US" sz="1600"/>
              <a:t>年</a:t>
            </a:r>
            <a:endParaRPr lang="en-US" altLang="ja-JP" sz="1600"/>
          </a:p>
          <a:p>
            <a:r>
              <a:rPr lang="ja-JP" altLang="en-US" sz="1600"/>
              <a:t>　度中に韓国での営業開始　</a:t>
            </a:r>
            <a:endParaRPr lang="en-US" altLang="ja-JP" sz="1600"/>
          </a:p>
        </p:txBody>
      </p:sp>
      <p:sp>
        <p:nvSpPr>
          <p:cNvPr id="11" name="直方体 10">
            <a:extLst>
              <a:ext uri="{FF2B5EF4-FFF2-40B4-BE49-F238E27FC236}">
                <a16:creationId xmlns:a16="http://schemas.microsoft.com/office/drawing/2014/main" id="{2CEBBF75-8CD8-3EDD-2EB8-6A91B8B0D30C}"/>
              </a:ext>
            </a:extLst>
          </p:cNvPr>
          <p:cNvSpPr/>
          <p:nvPr/>
        </p:nvSpPr>
        <p:spPr>
          <a:xfrm rot="1090268">
            <a:off x="5073046" y="1975381"/>
            <a:ext cx="752489" cy="96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p>
        </p:txBody>
      </p:sp>
      <p:sp>
        <p:nvSpPr>
          <p:cNvPr id="12" name="直方体 11">
            <a:extLst>
              <a:ext uri="{FF2B5EF4-FFF2-40B4-BE49-F238E27FC236}">
                <a16:creationId xmlns:a16="http://schemas.microsoft.com/office/drawing/2014/main" id="{447B4699-2C33-FEB0-D1EE-726AC34A8878}"/>
              </a:ext>
            </a:extLst>
          </p:cNvPr>
          <p:cNvSpPr/>
          <p:nvPr/>
        </p:nvSpPr>
        <p:spPr>
          <a:xfrm rot="2378656">
            <a:off x="3782409" y="2577378"/>
            <a:ext cx="752489" cy="96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p>
        </p:txBody>
      </p:sp>
      <p:sp>
        <p:nvSpPr>
          <p:cNvPr id="13" name="四角形: 角を丸くする 12">
            <a:extLst>
              <a:ext uri="{FF2B5EF4-FFF2-40B4-BE49-F238E27FC236}">
                <a16:creationId xmlns:a16="http://schemas.microsoft.com/office/drawing/2014/main" id="{DD5B1FB7-C303-2B14-9116-A7D4AA0E6B14}"/>
              </a:ext>
            </a:extLst>
          </p:cNvPr>
          <p:cNvSpPr/>
          <p:nvPr/>
        </p:nvSpPr>
        <p:spPr>
          <a:xfrm>
            <a:off x="3375017" y="3977988"/>
            <a:ext cx="2833047" cy="1761430"/>
          </a:xfrm>
          <a:prstGeom prst="roundRect">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1600">
                <a:solidFill>
                  <a:schemeClr val="tx1"/>
                </a:solidFill>
              </a:rPr>
              <a:t>大型撮像範囲（幅：～数メートル</a:t>
            </a:r>
            <a:r>
              <a:rPr lang="en-US" altLang="ja-JP" sz="1600">
                <a:solidFill>
                  <a:schemeClr val="tx1"/>
                </a:solidFill>
              </a:rPr>
              <a:t>)</a:t>
            </a:r>
          </a:p>
          <a:p>
            <a:pPr marL="285750" indent="-285750">
              <a:buFont typeface="Arial" panose="020B0604020202020204" pitchFamily="34" charset="0"/>
              <a:buChar char="•"/>
            </a:pPr>
            <a:r>
              <a:rPr kumimoji="1" lang="ja-JP" altLang="en-US" sz="1600">
                <a:solidFill>
                  <a:schemeClr val="tx1"/>
                </a:solidFill>
              </a:rPr>
              <a:t>連続製造製品のため、高速撮像、高速処理を実現</a:t>
            </a:r>
            <a:endParaRPr kumimoji="1" lang="en-US" altLang="ja-JP" sz="1600">
              <a:solidFill>
                <a:schemeClr val="tx1"/>
              </a:solidFill>
            </a:endParaRPr>
          </a:p>
          <a:p>
            <a:pPr marL="285750" indent="-285750">
              <a:buFont typeface="Arial" panose="020B0604020202020204" pitchFamily="34" charset="0"/>
              <a:buChar char="•"/>
            </a:pPr>
            <a:r>
              <a:rPr kumimoji="1" lang="ja-JP" altLang="en-US" sz="1600">
                <a:solidFill>
                  <a:schemeClr val="tx1"/>
                </a:solidFill>
              </a:rPr>
              <a:t>鋼板以外にも織物製造等に横展開可能</a:t>
            </a:r>
            <a:endParaRPr kumimoji="1" lang="en-US" altLang="ja-JP" sz="1600">
              <a:solidFill>
                <a:schemeClr val="tx1"/>
              </a:solidFill>
            </a:endParaRPr>
          </a:p>
        </p:txBody>
      </p:sp>
      <p:sp>
        <p:nvSpPr>
          <p:cNvPr id="14" name="二等辺三角形 13">
            <a:extLst>
              <a:ext uri="{FF2B5EF4-FFF2-40B4-BE49-F238E27FC236}">
                <a16:creationId xmlns:a16="http://schemas.microsoft.com/office/drawing/2014/main" id="{5866EEE8-6BED-555B-CAD3-8EBE97D36A05}"/>
              </a:ext>
            </a:extLst>
          </p:cNvPr>
          <p:cNvSpPr/>
          <p:nvPr/>
        </p:nvSpPr>
        <p:spPr>
          <a:xfrm rot="5400000">
            <a:off x="5990105" y="2465166"/>
            <a:ext cx="683291" cy="247372"/>
          </a:xfrm>
          <a:prstGeom prst="triangle">
            <a:avLst>
              <a:gd name="adj" fmla="val 5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pic>
        <p:nvPicPr>
          <p:cNvPr id="2054" name="Picture 6" descr="海外進出｜世界戦略 - 産業イメージ 無料イラスト">
            <a:extLst>
              <a:ext uri="{FF2B5EF4-FFF2-40B4-BE49-F238E27FC236}">
                <a16:creationId xmlns:a16="http://schemas.microsoft.com/office/drawing/2014/main" id="{DC629A52-99FA-EF87-1DB3-28D8448E6B8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402" r="20409"/>
          <a:stretch/>
        </p:blipFill>
        <p:spPr bwMode="auto">
          <a:xfrm>
            <a:off x="7377541" y="2162801"/>
            <a:ext cx="1534923" cy="10974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コイルセンター機能 – 株式会社メタルワン菱和">
            <a:extLst>
              <a:ext uri="{FF2B5EF4-FFF2-40B4-BE49-F238E27FC236}">
                <a16:creationId xmlns:a16="http://schemas.microsoft.com/office/drawing/2014/main" id="{AE5ED553-E25C-9458-7BE1-0219F9513D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3377" y="1455612"/>
            <a:ext cx="1339167" cy="892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89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a:extLst>
              <a:ext uri="{FF2B5EF4-FFF2-40B4-BE49-F238E27FC236}">
                <a16:creationId xmlns:a16="http://schemas.microsoft.com/office/drawing/2014/main" id="{1DE56B81-22A8-0D61-7504-7D0847A97A67}"/>
              </a:ext>
            </a:extLst>
          </p:cNvPr>
          <p:cNvSpPr>
            <a:spLocks noGrp="1"/>
          </p:cNvSpPr>
          <p:nvPr>
            <p:ph idx="1"/>
          </p:nvPr>
        </p:nvSpPr>
        <p:spPr>
          <a:xfrm>
            <a:off x="237069" y="2390775"/>
            <a:ext cx="8647289" cy="1571625"/>
          </a:xfrm>
        </p:spPr>
        <p:txBody>
          <a:bodyPr>
            <a:normAutofit/>
          </a:bodyPr>
          <a:lstStyle/>
          <a:p>
            <a:pPr algn="ctr"/>
            <a:r>
              <a:rPr lang="en-US" altLang="ja-JP" sz="4800" b="1"/>
              <a:t>Appendix</a:t>
            </a:r>
          </a:p>
        </p:txBody>
      </p:sp>
      <p:sp>
        <p:nvSpPr>
          <p:cNvPr id="4" name="日付プレースホルダー 3">
            <a:extLst>
              <a:ext uri="{FF2B5EF4-FFF2-40B4-BE49-F238E27FC236}">
                <a16:creationId xmlns:a16="http://schemas.microsoft.com/office/drawing/2014/main" id="{69B92966-E3F1-C58A-BD87-5351E0351B82}"/>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C84FD787-3C49-8937-F118-E9C800C49805}"/>
              </a:ext>
            </a:extLst>
          </p:cNvPr>
          <p:cNvSpPr>
            <a:spLocks noGrp="1"/>
          </p:cNvSpPr>
          <p:nvPr>
            <p:ph type="sldNum" sz="quarter" idx="12"/>
          </p:nvPr>
        </p:nvSpPr>
        <p:spPr/>
        <p:txBody>
          <a:bodyPr/>
          <a:lstStyle/>
          <a:p>
            <a:fld id="{E1B69578-5199-4F05-9954-8600AE72CAEA}" type="slidenum">
              <a:rPr kumimoji="1" lang="ja-JP" altLang="en-US" smtClean="0"/>
              <a:pPr/>
              <a:t>17</a:t>
            </a:fld>
            <a:endParaRPr kumimoji="1" lang="ja-JP" altLang="en-US"/>
          </a:p>
        </p:txBody>
      </p:sp>
    </p:spTree>
    <p:extLst>
      <p:ext uri="{BB962C8B-B14F-4D97-AF65-F5344CB8AC3E}">
        <p14:creationId xmlns:p14="http://schemas.microsoft.com/office/powerpoint/2010/main" val="4128572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67A646F-A98C-42DE-D805-D2AF6DD0D4EB}"/>
              </a:ext>
            </a:extLst>
          </p:cNvPr>
          <p:cNvSpPr>
            <a:spLocks noGrp="1"/>
          </p:cNvSpPr>
          <p:nvPr>
            <p:ph type="dt" sz="half" idx="10"/>
          </p:nvPr>
        </p:nvSpPr>
        <p:spPr/>
        <p:txBody>
          <a:bodyPr/>
          <a:lstStyle/>
          <a:p>
            <a:fld id="{7E697C68-43E4-4B79-9D46-943C1851328F}"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F8239417-84C4-ABDA-5E9C-00F53C9C19D6}"/>
              </a:ext>
            </a:extLst>
          </p:cNvPr>
          <p:cNvSpPr>
            <a:spLocks noGrp="1"/>
          </p:cNvSpPr>
          <p:nvPr>
            <p:ph type="sldNum" sz="quarter" idx="12"/>
          </p:nvPr>
        </p:nvSpPr>
        <p:spPr/>
        <p:txBody>
          <a:bodyPr/>
          <a:lstStyle/>
          <a:p>
            <a:fld id="{E1B69578-5199-4F05-9954-8600AE72CAEA}" type="slidenum">
              <a:rPr kumimoji="1" lang="ja-JP" altLang="en-US" smtClean="0"/>
              <a:pPr/>
              <a:t>18</a:t>
            </a:fld>
            <a:endParaRPr kumimoji="1" lang="ja-JP" altLang="en-US"/>
          </a:p>
        </p:txBody>
      </p:sp>
      <p:sp>
        <p:nvSpPr>
          <p:cNvPr id="8" name="タイトル 7">
            <a:extLst>
              <a:ext uri="{FF2B5EF4-FFF2-40B4-BE49-F238E27FC236}">
                <a16:creationId xmlns:a16="http://schemas.microsoft.com/office/drawing/2014/main" id="{01DF3FAA-FE39-56CC-F167-4444090637FA}"/>
              </a:ext>
            </a:extLst>
          </p:cNvPr>
          <p:cNvSpPr>
            <a:spLocks noGrp="1"/>
          </p:cNvSpPr>
          <p:nvPr>
            <p:ph type="title"/>
          </p:nvPr>
        </p:nvSpPr>
        <p:spPr/>
        <p:txBody>
          <a:bodyPr/>
          <a:lstStyle/>
          <a:p>
            <a:r>
              <a:rPr kumimoji="1" lang="ja-JP" altLang="en-US" sz="3200"/>
              <a:t>スリッターにおける検査の課題</a:t>
            </a:r>
            <a:endParaRPr kumimoji="1" lang="ja-JP" altLang="en-US"/>
          </a:p>
        </p:txBody>
      </p:sp>
      <p:pic>
        <p:nvPicPr>
          <p:cNvPr id="1028" name="Picture 4">
            <a:extLst>
              <a:ext uri="{FF2B5EF4-FFF2-40B4-BE49-F238E27FC236}">
                <a16:creationId xmlns:a16="http://schemas.microsoft.com/office/drawing/2014/main" id="{BC7824AE-52A8-D995-1146-9598CDF37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9" y="1209417"/>
            <a:ext cx="5139499" cy="2351321"/>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7655FE0B-C6DE-4F63-A2F4-4C466517164B}"/>
              </a:ext>
            </a:extLst>
          </p:cNvPr>
          <p:cNvPicPr>
            <a:picLocks noChangeAspect="1"/>
          </p:cNvPicPr>
          <p:nvPr/>
        </p:nvPicPr>
        <p:blipFill>
          <a:blip r:embed="rId3"/>
          <a:stretch>
            <a:fillRect/>
          </a:stretch>
        </p:blipFill>
        <p:spPr>
          <a:xfrm flipH="1">
            <a:off x="137420" y="3359996"/>
            <a:ext cx="2298106" cy="1523623"/>
          </a:xfrm>
          <a:prstGeom prst="rect">
            <a:avLst/>
          </a:prstGeom>
        </p:spPr>
      </p:pic>
      <p:sp>
        <p:nvSpPr>
          <p:cNvPr id="13" name="テキスト ボックス 12">
            <a:extLst>
              <a:ext uri="{FF2B5EF4-FFF2-40B4-BE49-F238E27FC236}">
                <a16:creationId xmlns:a16="http://schemas.microsoft.com/office/drawing/2014/main" id="{4034044C-C6BB-4FEE-7211-3B29DC1F42BA}"/>
              </a:ext>
            </a:extLst>
          </p:cNvPr>
          <p:cNvSpPr txBox="1"/>
          <p:nvPr/>
        </p:nvSpPr>
        <p:spPr>
          <a:xfrm>
            <a:off x="1138990" y="5417696"/>
            <a:ext cx="4649030" cy="101566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000"/>
              <a:t>危険</a:t>
            </a:r>
            <a:r>
              <a:rPr lang="ja-JP" altLang="en-US" sz="2000"/>
              <a:t>かつ有害疵判別が</a:t>
            </a:r>
            <a:r>
              <a:rPr kumimoji="1" lang="ja-JP" altLang="en-US" sz="2000"/>
              <a:t>困難な作業</a:t>
            </a:r>
            <a:endParaRPr kumimoji="1" lang="en-US" altLang="ja-JP" sz="2000"/>
          </a:p>
          <a:p>
            <a:pPr marL="342900" indent="-342900">
              <a:buFont typeface="Arial" panose="020B0604020202020204" pitchFamily="34" charset="0"/>
              <a:buChar char="•"/>
            </a:pPr>
            <a:r>
              <a:rPr kumimoji="1" lang="ja-JP" altLang="en-US" sz="2000"/>
              <a:t>全長検査ができない</a:t>
            </a:r>
            <a:endParaRPr kumimoji="1" lang="en-US" altLang="ja-JP" sz="2000"/>
          </a:p>
          <a:p>
            <a:pPr marL="342900" indent="-342900">
              <a:buFont typeface="Arial" panose="020B0604020202020204" pitchFamily="34" charset="0"/>
              <a:buChar char="•"/>
            </a:pPr>
            <a:r>
              <a:rPr lang="ja-JP" altLang="en-US" sz="2000"/>
              <a:t>不良発生のタイミングや原因がわからない</a:t>
            </a:r>
            <a:endParaRPr kumimoji="1" lang="ja-JP" altLang="en-US" sz="2000"/>
          </a:p>
        </p:txBody>
      </p:sp>
      <p:pic>
        <p:nvPicPr>
          <p:cNvPr id="11" name="図 10">
            <a:extLst>
              <a:ext uri="{FF2B5EF4-FFF2-40B4-BE49-F238E27FC236}">
                <a16:creationId xmlns:a16="http://schemas.microsoft.com/office/drawing/2014/main" id="{3C131D0D-3B16-4396-9B16-0992B29C7CA8}"/>
              </a:ext>
            </a:extLst>
          </p:cNvPr>
          <p:cNvPicPr>
            <a:picLocks noChangeAspect="1"/>
          </p:cNvPicPr>
          <p:nvPr/>
        </p:nvPicPr>
        <p:blipFill>
          <a:blip r:embed="rId4"/>
          <a:stretch>
            <a:fillRect/>
          </a:stretch>
        </p:blipFill>
        <p:spPr>
          <a:xfrm flipH="1">
            <a:off x="2848826" y="3359996"/>
            <a:ext cx="1598386" cy="1978753"/>
          </a:xfrm>
          <a:prstGeom prst="rect">
            <a:avLst/>
          </a:prstGeom>
        </p:spPr>
      </p:pic>
      <p:pic>
        <p:nvPicPr>
          <p:cNvPr id="14" name="図 13">
            <a:extLst>
              <a:ext uri="{FF2B5EF4-FFF2-40B4-BE49-F238E27FC236}">
                <a16:creationId xmlns:a16="http://schemas.microsoft.com/office/drawing/2014/main" id="{73327696-3818-A15E-468B-65E2F8E18504}"/>
              </a:ext>
            </a:extLst>
          </p:cNvPr>
          <p:cNvPicPr>
            <a:picLocks noChangeAspect="1"/>
          </p:cNvPicPr>
          <p:nvPr/>
        </p:nvPicPr>
        <p:blipFill rotWithShape="1">
          <a:blip r:embed="rId5"/>
          <a:srcRect t="13495" b="1"/>
          <a:stretch/>
        </p:blipFill>
        <p:spPr>
          <a:xfrm>
            <a:off x="5757858" y="1620615"/>
            <a:ext cx="2730235" cy="1694743"/>
          </a:xfrm>
          <a:prstGeom prst="rect">
            <a:avLst/>
          </a:prstGeom>
        </p:spPr>
      </p:pic>
      <p:sp>
        <p:nvSpPr>
          <p:cNvPr id="15" name="テキスト ボックス 14">
            <a:extLst>
              <a:ext uri="{FF2B5EF4-FFF2-40B4-BE49-F238E27FC236}">
                <a16:creationId xmlns:a16="http://schemas.microsoft.com/office/drawing/2014/main" id="{D4131C31-F3FC-7758-6C1C-77C7BA64CB9B}"/>
              </a:ext>
            </a:extLst>
          </p:cNvPr>
          <p:cNvSpPr txBox="1"/>
          <p:nvPr/>
        </p:nvSpPr>
        <p:spPr>
          <a:xfrm>
            <a:off x="5680599" y="1272905"/>
            <a:ext cx="2730235" cy="369332"/>
          </a:xfrm>
          <a:prstGeom prst="rect">
            <a:avLst/>
          </a:prstGeom>
          <a:noFill/>
        </p:spPr>
        <p:txBody>
          <a:bodyPr wrap="none" rtlCol="0">
            <a:spAutoFit/>
          </a:bodyPr>
          <a:lstStyle/>
          <a:p>
            <a:r>
              <a:rPr kumimoji="1" lang="ja-JP" altLang="en-US"/>
              <a:t>無害疵（シリコンスケール）</a:t>
            </a:r>
          </a:p>
        </p:txBody>
      </p:sp>
      <p:sp>
        <p:nvSpPr>
          <p:cNvPr id="16" name="テキスト ボックス 15">
            <a:extLst>
              <a:ext uri="{FF2B5EF4-FFF2-40B4-BE49-F238E27FC236}">
                <a16:creationId xmlns:a16="http://schemas.microsoft.com/office/drawing/2014/main" id="{BE71C8D1-E243-681E-B4D3-43FBF92F02CB}"/>
              </a:ext>
            </a:extLst>
          </p:cNvPr>
          <p:cNvSpPr txBox="1"/>
          <p:nvPr/>
        </p:nvSpPr>
        <p:spPr>
          <a:xfrm>
            <a:off x="6789241" y="3323017"/>
            <a:ext cx="1875835" cy="369332"/>
          </a:xfrm>
          <a:prstGeom prst="rect">
            <a:avLst/>
          </a:prstGeom>
          <a:noFill/>
        </p:spPr>
        <p:txBody>
          <a:bodyPr wrap="none" rtlCol="0">
            <a:spAutoFit/>
          </a:bodyPr>
          <a:lstStyle/>
          <a:p>
            <a:r>
              <a:rPr kumimoji="1" lang="ja-JP" altLang="en-US"/>
              <a:t>検出したい有害疵</a:t>
            </a:r>
          </a:p>
        </p:txBody>
      </p:sp>
      <p:cxnSp>
        <p:nvCxnSpPr>
          <p:cNvPr id="17" name="直線矢印コネクタ 16">
            <a:extLst>
              <a:ext uri="{FF2B5EF4-FFF2-40B4-BE49-F238E27FC236}">
                <a16:creationId xmlns:a16="http://schemas.microsoft.com/office/drawing/2014/main" id="{FF8940C0-6503-C2DA-B647-D6157C8EFDC1}"/>
              </a:ext>
            </a:extLst>
          </p:cNvPr>
          <p:cNvCxnSpPr/>
          <p:nvPr/>
        </p:nvCxnSpPr>
        <p:spPr>
          <a:xfrm>
            <a:off x="6663218" y="1649896"/>
            <a:ext cx="252046" cy="2637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30637-326D-8EC4-CD79-C9738BA05E50}"/>
              </a:ext>
            </a:extLst>
          </p:cNvPr>
          <p:cNvCxnSpPr>
            <a:cxnSpLocks/>
          </p:cNvCxnSpPr>
          <p:nvPr/>
        </p:nvCxnSpPr>
        <p:spPr>
          <a:xfrm>
            <a:off x="6018822" y="1642237"/>
            <a:ext cx="621323" cy="6364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6EE3EB5-B13C-2FB7-BE95-448B05121323}"/>
              </a:ext>
            </a:extLst>
          </p:cNvPr>
          <p:cNvCxnSpPr>
            <a:cxnSpLocks/>
          </p:cNvCxnSpPr>
          <p:nvPr/>
        </p:nvCxnSpPr>
        <p:spPr>
          <a:xfrm flipV="1">
            <a:off x="7869799" y="2521691"/>
            <a:ext cx="0" cy="7936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254CFEF7-BE4A-03E9-D280-F53BA4095D85}"/>
              </a:ext>
            </a:extLst>
          </p:cNvPr>
          <p:cNvPicPr>
            <a:picLocks noChangeAspect="1"/>
          </p:cNvPicPr>
          <p:nvPr/>
        </p:nvPicPr>
        <p:blipFill>
          <a:blip r:embed="rId6"/>
          <a:stretch>
            <a:fillRect/>
          </a:stretch>
        </p:blipFill>
        <p:spPr>
          <a:xfrm>
            <a:off x="5757858" y="3741541"/>
            <a:ext cx="2721759" cy="1579537"/>
          </a:xfrm>
          <a:prstGeom prst="rect">
            <a:avLst/>
          </a:prstGeom>
        </p:spPr>
      </p:pic>
      <p:cxnSp>
        <p:nvCxnSpPr>
          <p:cNvPr id="23" name="直線矢印コネクタ 22">
            <a:extLst>
              <a:ext uri="{FF2B5EF4-FFF2-40B4-BE49-F238E27FC236}">
                <a16:creationId xmlns:a16="http://schemas.microsoft.com/office/drawing/2014/main" id="{6341AB71-029A-27C9-74B1-3FCFA1E83BA0}"/>
              </a:ext>
            </a:extLst>
          </p:cNvPr>
          <p:cNvCxnSpPr>
            <a:cxnSpLocks/>
          </p:cNvCxnSpPr>
          <p:nvPr/>
        </p:nvCxnSpPr>
        <p:spPr>
          <a:xfrm flipV="1">
            <a:off x="7869799" y="4928479"/>
            <a:ext cx="0" cy="3925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E7EE729-BF88-C611-BE17-98F28BA2208F}"/>
              </a:ext>
            </a:extLst>
          </p:cNvPr>
          <p:cNvSpPr txBox="1"/>
          <p:nvPr/>
        </p:nvSpPr>
        <p:spPr>
          <a:xfrm>
            <a:off x="7506558" y="5328664"/>
            <a:ext cx="726481" cy="369332"/>
          </a:xfrm>
          <a:prstGeom prst="rect">
            <a:avLst/>
          </a:prstGeom>
          <a:noFill/>
        </p:spPr>
        <p:txBody>
          <a:bodyPr wrap="none" rtlCol="0">
            <a:spAutoFit/>
          </a:bodyPr>
          <a:lstStyle/>
          <a:p>
            <a:r>
              <a:rPr kumimoji="1" lang="ja-JP" altLang="en-US"/>
              <a:t>スリ疵</a:t>
            </a:r>
          </a:p>
        </p:txBody>
      </p:sp>
      <p:sp>
        <p:nvSpPr>
          <p:cNvPr id="26" name="テキスト ボックス 25">
            <a:extLst>
              <a:ext uri="{FF2B5EF4-FFF2-40B4-BE49-F238E27FC236}">
                <a16:creationId xmlns:a16="http://schemas.microsoft.com/office/drawing/2014/main" id="{1D4733D7-1AA8-CE44-E15E-2D9C45E87FF1}"/>
              </a:ext>
            </a:extLst>
          </p:cNvPr>
          <p:cNvSpPr txBox="1"/>
          <p:nvPr/>
        </p:nvSpPr>
        <p:spPr>
          <a:xfrm>
            <a:off x="5393082" y="906815"/>
            <a:ext cx="1758815" cy="369332"/>
          </a:xfrm>
          <a:prstGeom prst="rect">
            <a:avLst/>
          </a:prstGeom>
          <a:noFill/>
        </p:spPr>
        <p:txBody>
          <a:bodyPr wrap="none" rtlCol="0">
            <a:spAutoFit/>
          </a:bodyPr>
          <a:lstStyle/>
          <a:p>
            <a:r>
              <a:rPr lang="en-US" altLang="ja-JP"/>
              <a:t>【</a:t>
            </a:r>
            <a:r>
              <a:rPr lang="ja-JP" altLang="en-US"/>
              <a:t>外観検査の例</a:t>
            </a:r>
            <a:r>
              <a:rPr lang="en-US" altLang="ja-JP"/>
              <a:t>】</a:t>
            </a:r>
            <a:endParaRPr kumimoji="1" lang="ja-JP" altLang="en-US"/>
          </a:p>
        </p:txBody>
      </p:sp>
      <p:sp>
        <p:nvSpPr>
          <p:cNvPr id="27" name="テキスト ボックス 26">
            <a:extLst>
              <a:ext uri="{FF2B5EF4-FFF2-40B4-BE49-F238E27FC236}">
                <a16:creationId xmlns:a16="http://schemas.microsoft.com/office/drawing/2014/main" id="{DECD4232-822E-C877-1E57-3285E1CC874B}"/>
              </a:ext>
            </a:extLst>
          </p:cNvPr>
          <p:cNvSpPr txBox="1"/>
          <p:nvPr/>
        </p:nvSpPr>
        <p:spPr>
          <a:xfrm>
            <a:off x="0" y="893676"/>
            <a:ext cx="1481496" cy="369332"/>
          </a:xfrm>
          <a:prstGeom prst="rect">
            <a:avLst/>
          </a:prstGeom>
          <a:noFill/>
        </p:spPr>
        <p:txBody>
          <a:bodyPr wrap="none" rtlCol="0">
            <a:spAutoFit/>
          </a:bodyPr>
          <a:lstStyle/>
          <a:p>
            <a:r>
              <a:rPr lang="en-US" altLang="ja-JP"/>
              <a:t>【</a:t>
            </a:r>
            <a:r>
              <a:rPr lang="ja-JP" altLang="en-US"/>
              <a:t>スリッタ概要</a:t>
            </a:r>
            <a:r>
              <a:rPr lang="en-US" altLang="ja-JP"/>
              <a:t>】</a:t>
            </a:r>
            <a:endParaRPr kumimoji="1" lang="ja-JP" altLang="en-US"/>
          </a:p>
        </p:txBody>
      </p:sp>
      <p:sp>
        <p:nvSpPr>
          <p:cNvPr id="28" name="テキスト ボックス 27">
            <a:extLst>
              <a:ext uri="{FF2B5EF4-FFF2-40B4-BE49-F238E27FC236}">
                <a16:creationId xmlns:a16="http://schemas.microsoft.com/office/drawing/2014/main" id="{E657504E-FF03-E1F9-1403-47E691C82D2C}"/>
              </a:ext>
            </a:extLst>
          </p:cNvPr>
          <p:cNvSpPr txBox="1"/>
          <p:nvPr/>
        </p:nvSpPr>
        <p:spPr>
          <a:xfrm>
            <a:off x="32579" y="2990664"/>
            <a:ext cx="1989647" cy="369332"/>
          </a:xfrm>
          <a:prstGeom prst="rect">
            <a:avLst/>
          </a:prstGeom>
          <a:noFill/>
        </p:spPr>
        <p:txBody>
          <a:bodyPr wrap="none" rtlCol="0">
            <a:spAutoFit/>
          </a:bodyPr>
          <a:lstStyle/>
          <a:p>
            <a:r>
              <a:rPr lang="en-US" altLang="ja-JP"/>
              <a:t>【</a:t>
            </a:r>
            <a:r>
              <a:rPr lang="ja-JP" altLang="en-US"/>
              <a:t>現状の検査方法</a:t>
            </a:r>
            <a:r>
              <a:rPr lang="en-US" altLang="ja-JP"/>
              <a:t>】</a:t>
            </a:r>
            <a:endParaRPr kumimoji="1" lang="ja-JP" altLang="en-US"/>
          </a:p>
        </p:txBody>
      </p:sp>
      <p:sp>
        <p:nvSpPr>
          <p:cNvPr id="30" name="テキスト ボックス 29">
            <a:extLst>
              <a:ext uri="{FF2B5EF4-FFF2-40B4-BE49-F238E27FC236}">
                <a16:creationId xmlns:a16="http://schemas.microsoft.com/office/drawing/2014/main" id="{4AC99330-D014-428F-FEE8-C852517E1397}"/>
              </a:ext>
            </a:extLst>
          </p:cNvPr>
          <p:cNvSpPr txBox="1"/>
          <p:nvPr/>
        </p:nvSpPr>
        <p:spPr>
          <a:xfrm>
            <a:off x="5757858" y="5935091"/>
            <a:ext cx="4598376" cy="646331"/>
          </a:xfrm>
          <a:prstGeom prst="rect">
            <a:avLst/>
          </a:prstGeom>
          <a:noFill/>
        </p:spPr>
        <p:txBody>
          <a:bodyPr wrap="square">
            <a:spAutoFit/>
          </a:bodyPr>
          <a:lstStyle/>
          <a:p>
            <a:r>
              <a:rPr lang="ja-JP" altLang="en-US"/>
              <a:t>スリッター動画</a:t>
            </a:r>
            <a:endParaRPr lang="en-US" altLang="ja-JP"/>
          </a:p>
          <a:p>
            <a:r>
              <a:rPr lang="ja-JP" altLang="en-US"/>
              <a:t>http://www.ks-kousei.co.jp/steel/</a:t>
            </a:r>
          </a:p>
        </p:txBody>
      </p:sp>
      <p:sp>
        <p:nvSpPr>
          <p:cNvPr id="33" name="テキスト ボックス 32">
            <a:extLst>
              <a:ext uri="{FF2B5EF4-FFF2-40B4-BE49-F238E27FC236}">
                <a16:creationId xmlns:a16="http://schemas.microsoft.com/office/drawing/2014/main" id="{EE0643A2-FBA4-81AE-6B9B-B3129D7CD646}"/>
              </a:ext>
            </a:extLst>
          </p:cNvPr>
          <p:cNvSpPr txBox="1"/>
          <p:nvPr/>
        </p:nvSpPr>
        <p:spPr>
          <a:xfrm>
            <a:off x="41102" y="5417696"/>
            <a:ext cx="1107996" cy="461665"/>
          </a:xfrm>
          <a:prstGeom prst="rect">
            <a:avLst/>
          </a:prstGeom>
          <a:noFill/>
        </p:spPr>
        <p:txBody>
          <a:bodyPr wrap="none" rtlCol="0">
            <a:spAutoFit/>
          </a:bodyPr>
          <a:lstStyle/>
          <a:p>
            <a:r>
              <a:rPr lang="en-US" altLang="ja-JP" sz="2400"/>
              <a:t>【</a:t>
            </a:r>
            <a:r>
              <a:rPr lang="ja-JP" altLang="en-US" sz="2400"/>
              <a:t>課題</a:t>
            </a:r>
            <a:r>
              <a:rPr lang="en-US" altLang="ja-JP" sz="2400"/>
              <a:t>】</a:t>
            </a:r>
            <a:endParaRPr kumimoji="1" lang="ja-JP" altLang="en-US" sz="2400"/>
          </a:p>
        </p:txBody>
      </p:sp>
      <p:sp>
        <p:nvSpPr>
          <p:cNvPr id="5" name="テキスト ボックス 4">
            <a:extLst>
              <a:ext uri="{FF2B5EF4-FFF2-40B4-BE49-F238E27FC236}">
                <a16:creationId xmlns:a16="http://schemas.microsoft.com/office/drawing/2014/main" id="{3B46961F-72C7-BCAF-D257-70B3B721A183}"/>
              </a:ext>
            </a:extLst>
          </p:cNvPr>
          <p:cNvSpPr txBox="1"/>
          <p:nvPr/>
        </p:nvSpPr>
        <p:spPr>
          <a:xfrm>
            <a:off x="5278170" y="163024"/>
            <a:ext cx="378435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sz="1800">
                <a:latin typeface="Meiryo"/>
                <a:ea typeface="Meiryo"/>
                <a:cs typeface="Meiryo"/>
                <a:sym typeface="Meiryo"/>
              </a:rPr>
              <a:t>プロジェクトの詳細</a:t>
            </a:r>
            <a:r>
              <a:rPr lang="en-US" altLang="ja-JP" sz="1800">
                <a:latin typeface="Meiryo"/>
                <a:ea typeface="Meiryo"/>
                <a:cs typeface="Meiryo"/>
                <a:sym typeface="Meiryo"/>
              </a:rPr>
              <a:t>#1</a:t>
            </a:r>
            <a:r>
              <a:rPr lang="ja-JP" altLang="en-US" sz="1800">
                <a:latin typeface="Meiryo"/>
                <a:ea typeface="Meiryo"/>
                <a:cs typeface="Meiryo"/>
                <a:sym typeface="Meiryo"/>
              </a:rPr>
              <a:t>（プロジェクトの目的・内容・実施事項）</a:t>
            </a:r>
            <a:endParaRPr lang="en-US"/>
          </a:p>
        </p:txBody>
      </p:sp>
    </p:spTree>
    <p:extLst>
      <p:ext uri="{BB962C8B-B14F-4D97-AF65-F5344CB8AC3E}">
        <p14:creationId xmlns:p14="http://schemas.microsoft.com/office/powerpoint/2010/main" val="323653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D2828-FF91-A2D2-83CB-894374751FB4}"/>
              </a:ext>
            </a:extLst>
          </p:cNvPr>
          <p:cNvSpPr>
            <a:spLocks noGrp="1"/>
          </p:cNvSpPr>
          <p:nvPr>
            <p:ph type="title"/>
          </p:nvPr>
        </p:nvSpPr>
        <p:spPr/>
        <p:txBody>
          <a:bodyPr>
            <a:normAutofit/>
          </a:bodyPr>
          <a:lstStyle/>
          <a:p>
            <a:r>
              <a:rPr lang="ja-JP" altLang="en-US" sz="2800">
                <a:latin typeface="+mn-lt"/>
              </a:rPr>
              <a:t>本</a:t>
            </a:r>
            <a:r>
              <a:rPr lang="ja-JP" altLang="en-US" sz="2800" i="0">
                <a:effectLst/>
                <a:latin typeface="+mn-lt"/>
              </a:rPr>
              <a:t>プロジェクトの目的</a:t>
            </a:r>
            <a:endParaRPr kumimoji="1" lang="ja-JP" altLang="en-US" sz="2800">
              <a:latin typeface="+mn-lt"/>
            </a:endParaRPr>
          </a:p>
        </p:txBody>
      </p:sp>
      <p:sp>
        <p:nvSpPr>
          <p:cNvPr id="3" name="コンテンツ プレースホルダー 2">
            <a:extLst>
              <a:ext uri="{FF2B5EF4-FFF2-40B4-BE49-F238E27FC236}">
                <a16:creationId xmlns:a16="http://schemas.microsoft.com/office/drawing/2014/main" id="{FC6C608F-A539-823F-23A1-B52F7D896D27}"/>
              </a:ext>
            </a:extLst>
          </p:cNvPr>
          <p:cNvSpPr>
            <a:spLocks noGrp="1"/>
          </p:cNvSpPr>
          <p:nvPr>
            <p:ph idx="1"/>
          </p:nvPr>
        </p:nvSpPr>
        <p:spPr>
          <a:xfrm>
            <a:off x="216896" y="1804966"/>
            <a:ext cx="5527964" cy="2804680"/>
          </a:xfrm>
        </p:spPr>
        <p:txBody>
          <a:bodyPr>
            <a:normAutofit/>
          </a:bodyPr>
          <a:lstStyle/>
          <a:p>
            <a:pPr marL="342900" indent="-342900" algn="l">
              <a:buAutoNum type="arabicPeriod"/>
            </a:pPr>
            <a:r>
              <a:rPr lang="ja-JP" altLang="en-US" sz="1600" b="1" i="0">
                <a:effectLst/>
                <a:latin typeface="Söhne"/>
              </a:rPr>
              <a:t>目的</a:t>
            </a:r>
            <a:endParaRPr lang="en-US" altLang="ja-JP" sz="1600" b="1">
              <a:latin typeface="Söhne"/>
            </a:endParaRPr>
          </a:p>
          <a:p>
            <a:pPr marL="0" indent="0" algn="l"/>
            <a:r>
              <a:rPr lang="en-US" altLang="ja-JP" sz="1600" b="1" i="0">
                <a:effectLst/>
                <a:latin typeface="Söhne"/>
              </a:rPr>
              <a:t>    </a:t>
            </a:r>
            <a:r>
              <a:rPr lang="ja-JP" altLang="en-US" sz="1400" b="0" i="0">
                <a:effectLst/>
                <a:latin typeface="Söhne"/>
              </a:rPr>
              <a:t>① スリッターの疵検査を</a:t>
            </a:r>
            <a:r>
              <a:rPr lang="ja-JP" altLang="en-US" sz="1400" b="1" i="0">
                <a:solidFill>
                  <a:schemeClr val="accent1"/>
                </a:solidFill>
                <a:effectLst/>
                <a:latin typeface="Söhne"/>
              </a:rPr>
              <a:t>安全で負担の少ない</a:t>
            </a:r>
            <a:r>
              <a:rPr lang="ja-JP" altLang="en-US" sz="1400" b="0" i="0">
                <a:effectLst/>
                <a:latin typeface="Söhne"/>
              </a:rPr>
              <a:t>作業にします。</a:t>
            </a:r>
            <a:endParaRPr lang="en-US" altLang="ja-JP" sz="1400">
              <a:latin typeface="Söhne"/>
            </a:endParaRPr>
          </a:p>
          <a:p>
            <a:pPr marL="300038" lvl="1" indent="0"/>
            <a:r>
              <a:rPr lang="ja-JP" altLang="en-US" sz="1400">
                <a:latin typeface="Söhne"/>
              </a:rPr>
              <a:t>　</a:t>
            </a:r>
            <a:r>
              <a:rPr lang="en-US" altLang="ja-JP" sz="1400">
                <a:latin typeface="Söhne"/>
              </a:rPr>
              <a:t>【</a:t>
            </a:r>
            <a:r>
              <a:rPr lang="ja-JP" altLang="en-US" sz="1400">
                <a:latin typeface="Söhne"/>
              </a:rPr>
              <a:t>手段</a:t>
            </a:r>
            <a:r>
              <a:rPr lang="en-US" altLang="ja-JP" sz="1400">
                <a:latin typeface="Söhne"/>
              </a:rPr>
              <a:t>】TOMOMI RESEARCH</a:t>
            </a:r>
            <a:r>
              <a:rPr lang="ja-JP" altLang="en-US" sz="1400">
                <a:latin typeface="Söhne"/>
              </a:rPr>
              <a:t>の独自照明技術による画像と</a:t>
            </a:r>
            <a:r>
              <a:rPr lang="en-US" altLang="ja-JP" sz="1400">
                <a:latin typeface="Söhne"/>
              </a:rPr>
              <a:t>AI</a:t>
            </a:r>
            <a:r>
              <a:rPr lang="ja-JP" altLang="en-US" sz="1400">
                <a:latin typeface="Söhne"/>
              </a:rPr>
              <a:t>技術を用いて有害疵と無害疵を判定し、自動化の実現をめざします。</a:t>
            </a:r>
            <a:endParaRPr lang="en-US" altLang="ja-JP" sz="1400">
              <a:latin typeface="Söhne"/>
            </a:endParaRPr>
          </a:p>
          <a:p>
            <a:pPr marL="157162" indent="0"/>
            <a:r>
              <a:rPr lang="ja-JP" altLang="en-US" sz="1400">
                <a:latin typeface="Söhne"/>
              </a:rPr>
              <a:t>② 自動化により短時間作業となり</a:t>
            </a:r>
            <a:r>
              <a:rPr lang="ja-JP" altLang="en-US" sz="1400" b="1" i="0">
                <a:solidFill>
                  <a:schemeClr val="accent1"/>
                </a:solidFill>
                <a:effectLst/>
                <a:latin typeface="Söhne"/>
              </a:rPr>
              <a:t>生産性が向上</a:t>
            </a:r>
            <a:r>
              <a:rPr lang="ja-JP" altLang="en-US" sz="1400">
                <a:latin typeface="Söhne"/>
              </a:rPr>
              <a:t>します。</a:t>
            </a:r>
            <a:endParaRPr lang="en-US" altLang="ja-JP" sz="1400">
              <a:latin typeface="Söhne"/>
            </a:endParaRPr>
          </a:p>
          <a:p>
            <a:pPr marL="457200" lvl="1" indent="0" algn="l"/>
            <a:r>
              <a:rPr lang="en-US" altLang="ja-JP" sz="1400">
                <a:latin typeface="Söhne"/>
              </a:rPr>
              <a:t>【</a:t>
            </a:r>
            <a:r>
              <a:rPr lang="ja-JP" altLang="en-US" sz="1400">
                <a:latin typeface="Söhne"/>
              </a:rPr>
              <a:t>効果</a:t>
            </a:r>
            <a:r>
              <a:rPr lang="en-US" altLang="ja-JP" sz="1400">
                <a:latin typeface="Söhne"/>
              </a:rPr>
              <a:t>】</a:t>
            </a:r>
            <a:r>
              <a:rPr lang="ja-JP" altLang="en-US" sz="1400">
                <a:latin typeface="Söhne"/>
              </a:rPr>
              <a:t>従来、装置を停止して目視検査していたものを、稼働中の鋼板表面の画像を取得し検査することで、生産効率を向上します。</a:t>
            </a:r>
            <a:endParaRPr lang="ja-JP" altLang="en-US" sz="1400" b="0" i="0">
              <a:effectLst/>
              <a:latin typeface="Söhne"/>
            </a:endParaRPr>
          </a:p>
          <a:p>
            <a:pPr marL="157162" indent="0"/>
            <a:r>
              <a:rPr lang="ja-JP" altLang="en-US" sz="1400" i="0">
                <a:effectLst/>
                <a:latin typeface="Söhne"/>
              </a:rPr>
              <a:t>③ 全長のリアルタイム検査が可能となり</a:t>
            </a:r>
            <a:r>
              <a:rPr lang="ja-JP" altLang="en-US" sz="1400" b="1" i="0">
                <a:solidFill>
                  <a:schemeClr val="accent1"/>
                </a:solidFill>
                <a:effectLst/>
                <a:latin typeface="Söhne"/>
              </a:rPr>
              <a:t>品質が向上</a:t>
            </a:r>
            <a:r>
              <a:rPr lang="ja-JP" altLang="en-US" sz="1400" i="0">
                <a:effectLst/>
                <a:latin typeface="Söhne"/>
              </a:rPr>
              <a:t>します。</a:t>
            </a:r>
            <a:endParaRPr lang="en-US" altLang="ja-JP" sz="1400">
              <a:latin typeface="Söhne"/>
            </a:endParaRPr>
          </a:p>
          <a:p>
            <a:pPr marL="457200" lvl="1" indent="0" algn="l"/>
            <a:r>
              <a:rPr lang="en-US" altLang="ja-JP" sz="1400">
                <a:latin typeface="Söhne"/>
              </a:rPr>
              <a:t>【</a:t>
            </a:r>
            <a:r>
              <a:rPr lang="ja-JP" altLang="en-US" sz="1400">
                <a:latin typeface="Söhne"/>
              </a:rPr>
              <a:t>効果</a:t>
            </a:r>
            <a:r>
              <a:rPr lang="en-US" altLang="ja-JP" sz="1400">
                <a:latin typeface="Söhne"/>
              </a:rPr>
              <a:t>】</a:t>
            </a:r>
            <a:r>
              <a:rPr lang="ja-JP" altLang="en-US" sz="1400">
                <a:latin typeface="Söhne"/>
              </a:rPr>
              <a:t>リアルタイムに不良個所をマッピングすることで、不良内容と発生のタイミングを把握・対策が可能となります。複数個所導入することで母材の受け入れから納品先でのクレーム救済まで可能となります。</a:t>
            </a:r>
            <a:endParaRPr kumimoji="1" lang="ja-JP" altLang="en-US" sz="1400"/>
          </a:p>
        </p:txBody>
      </p:sp>
      <p:sp>
        <p:nvSpPr>
          <p:cNvPr id="4" name="日付プレースホルダー 3">
            <a:extLst>
              <a:ext uri="{FF2B5EF4-FFF2-40B4-BE49-F238E27FC236}">
                <a16:creationId xmlns:a16="http://schemas.microsoft.com/office/drawing/2014/main" id="{F18DC0A4-9D70-2EAA-6980-E5E3FB5273E1}"/>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AE907BAE-9575-1664-D2F1-0CF4D3A46947}"/>
              </a:ext>
            </a:extLst>
          </p:cNvPr>
          <p:cNvSpPr>
            <a:spLocks noGrp="1"/>
          </p:cNvSpPr>
          <p:nvPr>
            <p:ph type="sldNum" sz="quarter" idx="12"/>
          </p:nvPr>
        </p:nvSpPr>
        <p:spPr/>
        <p:txBody>
          <a:bodyPr/>
          <a:lstStyle/>
          <a:p>
            <a:fld id="{E1B69578-5199-4F05-9954-8600AE72CAEA}" type="slidenum">
              <a:rPr kumimoji="1" lang="ja-JP" altLang="en-US" smtClean="0"/>
              <a:pPr/>
              <a:t>1</a:t>
            </a:fld>
            <a:endParaRPr kumimoji="1" lang="ja-JP" altLang="en-US"/>
          </a:p>
        </p:txBody>
      </p:sp>
      <p:sp>
        <p:nvSpPr>
          <p:cNvPr id="6" name="コンテンツ プレースホルダー 5">
            <a:extLst>
              <a:ext uri="{FF2B5EF4-FFF2-40B4-BE49-F238E27FC236}">
                <a16:creationId xmlns:a16="http://schemas.microsoft.com/office/drawing/2014/main" id="{A2087BD5-F7BF-85F0-4E12-2A620E78ECCC}"/>
              </a:ext>
            </a:extLst>
          </p:cNvPr>
          <p:cNvSpPr>
            <a:spLocks noGrp="1"/>
          </p:cNvSpPr>
          <p:nvPr>
            <p:ph idx="13"/>
          </p:nvPr>
        </p:nvSpPr>
        <p:spPr>
          <a:xfrm>
            <a:off x="110837" y="981465"/>
            <a:ext cx="8843040" cy="908948"/>
          </a:xfrm>
        </p:spPr>
        <p:txBody>
          <a:bodyPr>
            <a:noAutofit/>
          </a:bodyPr>
          <a:lstStyle/>
          <a:p>
            <a:r>
              <a:rPr lang="ja-JP" altLang="en-US" sz="1800" b="0" i="0" dirty="0">
                <a:effectLst/>
                <a:latin typeface="+mn-lt"/>
              </a:rPr>
              <a:t>■</a:t>
            </a:r>
            <a:r>
              <a:rPr lang="ja-JP" altLang="en-US" sz="1600" b="0" i="0" dirty="0">
                <a:effectLst/>
                <a:latin typeface="+mn-lt"/>
              </a:rPr>
              <a:t>本プロジェクト</a:t>
            </a:r>
            <a:r>
              <a:rPr lang="ja-JP" altLang="en-US" sz="1600" b="0" dirty="0">
                <a:latin typeface="+mn-lt"/>
              </a:rPr>
              <a:t>で</a:t>
            </a:r>
            <a:r>
              <a:rPr lang="ja-JP" altLang="en-US" sz="1600" b="0" i="0" dirty="0">
                <a:effectLst/>
                <a:latin typeface="+mn-lt"/>
              </a:rPr>
              <a:t>は、危険が伴うスリッターラインでの表面疵検査を</a:t>
            </a:r>
            <a:r>
              <a:rPr lang="en-US" altLang="ja-JP" sz="1600" b="0" i="0" dirty="0">
                <a:effectLst/>
                <a:latin typeface="+mn-lt"/>
              </a:rPr>
              <a:t>AI</a:t>
            </a:r>
            <a:r>
              <a:rPr lang="ja-JP" altLang="en-US" sz="1600" b="0" dirty="0">
                <a:latin typeface="+mn-lt"/>
              </a:rPr>
              <a:t>を</a:t>
            </a:r>
            <a:r>
              <a:rPr lang="ja-JP" altLang="en-US" sz="1600" b="0" i="0" dirty="0">
                <a:effectLst/>
                <a:latin typeface="+mn-lt"/>
              </a:rPr>
              <a:t>用いて自動化し、安全で負担の少ない短時間作業の実現をめざします。</a:t>
            </a:r>
            <a:r>
              <a:rPr lang="ja-JP" altLang="en-US" sz="1600" b="0" dirty="0">
                <a:latin typeface="+mn-lt"/>
              </a:rPr>
              <a:t>その効果は、安全性だけでなく、</a:t>
            </a:r>
            <a:r>
              <a:rPr lang="ja-JP" altLang="en-US" sz="1600" b="0" i="0" dirty="0">
                <a:effectLst/>
                <a:latin typeface="+mn-lt"/>
              </a:rPr>
              <a:t>全長のリアルタイム検査が可能となり、生産効率および品質向上が期待できます。</a:t>
            </a:r>
            <a:endParaRPr kumimoji="1" lang="ja-JP" altLang="en-US" sz="1600" dirty="0">
              <a:latin typeface="+mn-lt"/>
            </a:endParaRPr>
          </a:p>
        </p:txBody>
      </p:sp>
      <p:sp>
        <p:nvSpPr>
          <p:cNvPr id="9" name="テキスト ボックス 8">
            <a:extLst>
              <a:ext uri="{FF2B5EF4-FFF2-40B4-BE49-F238E27FC236}">
                <a16:creationId xmlns:a16="http://schemas.microsoft.com/office/drawing/2014/main" id="{79315BCF-4559-B7ED-4DBF-B4845CEAD6EA}"/>
              </a:ext>
            </a:extLst>
          </p:cNvPr>
          <p:cNvSpPr txBox="1"/>
          <p:nvPr/>
        </p:nvSpPr>
        <p:spPr>
          <a:xfrm>
            <a:off x="4666795" y="875303"/>
            <a:ext cx="410690" cy="261610"/>
          </a:xfrm>
          <a:prstGeom prst="rect">
            <a:avLst/>
          </a:prstGeom>
          <a:noFill/>
        </p:spPr>
        <p:txBody>
          <a:bodyPr wrap="none" rtlCol="0">
            <a:spAutoFit/>
          </a:bodyPr>
          <a:lstStyle/>
          <a:p>
            <a:r>
              <a:rPr kumimoji="1" lang="ja-JP" altLang="en-US" sz="1100"/>
              <a:t>きず</a:t>
            </a:r>
          </a:p>
        </p:txBody>
      </p:sp>
      <p:pic>
        <p:nvPicPr>
          <p:cNvPr id="11" name="図 10">
            <a:extLst>
              <a:ext uri="{FF2B5EF4-FFF2-40B4-BE49-F238E27FC236}">
                <a16:creationId xmlns:a16="http://schemas.microsoft.com/office/drawing/2014/main" id="{7655FE0B-C6DE-4F63-A2F4-4C466517164B}"/>
              </a:ext>
            </a:extLst>
          </p:cNvPr>
          <p:cNvPicPr>
            <a:picLocks noChangeAspect="1"/>
          </p:cNvPicPr>
          <p:nvPr/>
        </p:nvPicPr>
        <p:blipFill>
          <a:blip r:embed="rId3"/>
          <a:stretch>
            <a:fillRect/>
          </a:stretch>
        </p:blipFill>
        <p:spPr>
          <a:xfrm flipH="1">
            <a:off x="6421976" y="2389917"/>
            <a:ext cx="2218830" cy="1471064"/>
          </a:xfrm>
          <a:prstGeom prst="rect">
            <a:avLst/>
          </a:prstGeom>
        </p:spPr>
      </p:pic>
      <p:pic>
        <p:nvPicPr>
          <p:cNvPr id="12" name="図 11">
            <a:extLst>
              <a:ext uri="{FF2B5EF4-FFF2-40B4-BE49-F238E27FC236}">
                <a16:creationId xmlns:a16="http://schemas.microsoft.com/office/drawing/2014/main" id="{554F3FB2-35AF-0262-2398-FB7E92C1357E}"/>
              </a:ext>
            </a:extLst>
          </p:cNvPr>
          <p:cNvPicPr>
            <a:picLocks noChangeAspect="1"/>
          </p:cNvPicPr>
          <p:nvPr/>
        </p:nvPicPr>
        <p:blipFill>
          <a:blip r:embed="rId4"/>
          <a:stretch>
            <a:fillRect/>
          </a:stretch>
        </p:blipFill>
        <p:spPr>
          <a:xfrm>
            <a:off x="641263" y="4524198"/>
            <a:ext cx="5103597" cy="2051784"/>
          </a:xfrm>
          <a:prstGeom prst="rect">
            <a:avLst/>
          </a:prstGeom>
        </p:spPr>
      </p:pic>
      <p:sp>
        <p:nvSpPr>
          <p:cNvPr id="13" name="テキスト ボックス 12">
            <a:extLst>
              <a:ext uri="{FF2B5EF4-FFF2-40B4-BE49-F238E27FC236}">
                <a16:creationId xmlns:a16="http://schemas.microsoft.com/office/drawing/2014/main" id="{83172E91-CE1F-BFA1-1464-E4D0046528A5}"/>
              </a:ext>
            </a:extLst>
          </p:cNvPr>
          <p:cNvSpPr txBox="1"/>
          <p:nvPr/>
        </p:nvSpPr>
        <p:spPr>
          <a:xfrm>
            <a:off x="2530982" y="5142940"/>
            <a:ext cx="1126618" cy="261610"/>
          </a:xfrm>
          <a:prstGeom prst="rect">
            <a:avLst/>
          </a:prstGeom>
          <a:solidFill>
            <a:srgbClr val="FFFFCC"/>
          </a:solidFill>
        </p:spPr>
        <p:txBody>
          <a:bodyPr wrap="square" rtlCol="0">
            <a:spAutoFit/>
          </a:bodyPr>
          <a:lstStyle/>
          <a:p>
            <a:r>
              <a:rPr kumimoji="1" lang="ja-JP" altLang="en-US" sz="1100" b="1"/>
              <a:t>スチールセンター</a:t>
            </a:r>
          </a:p>
        </p:txBody>
      </p:sp>
      <p:sp>
        <p:nvSpPr>
          <p:cNvPr id="14" name="テキスト ボックス 13">
            <a:extLst>
              <a:ext uri="{FF2B5EF4-FFF2-40B4-BE49-F238E27FC236}">
                <a16:creationId xmlns:a16="http://schemas.microsoft.com/office/drawing/2014/main" id="{36FD14DE-C303-5E05-206B-7A5632693EB7}"/>
              </a:ext>
            </a:extLst>
          </p:cNvPr>
          <p:cNvSpPr txBox="1"/>
          <p:nvPr/>
        </p:nvSpPr>
        <p:spPr>
          <a:xfrm>
            <a:off x="6372238" y="3829577"/>
            <a:ext cx="2417275"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ロールに手を入れ確認作業</a:t>
            </a:r>
            <a:endParaRPr lang="en-US" sz="1400"/>
          </a:p>
        </p:txBody>
      </p:sp>
      <p:sp>
        <p:nvSpPr>
          <p:cNvPr id="15" name="テキスト ボックス 14">
            <a:extLst>
              <a:ext uri="{FF2B5EF4-FFF2-40B4-BE49-F238E27FC236}">
                <a16:creationId xmlns:a16="http://schemas.microsoft.com/office/drawing/2014/main" id="{3CDE5139-CFC3-BF53-B5A8-2B02B32E0B9F}"/>
              </a:ext>
            </a:extLst>
          </p:cNvPr>
          <p:cNvSpPr txBox="1"/>
          <p:nvPr/>
        </p:nvSpPr>
        <p:spPr>
          <a:xfrm>
            <a:off x="6236154" y="6143764"/>
            <a:ext cx="2689440" cy="307777"/>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装置の中に入り、裏面目視検査</a:t>
            </a:r>
            <a:endParaRPr lang="en-US" sz="1400"/>
          </a:p>
        </p:txBody>
      </p:sp>
      <p:sp>
        <p:nvSpPr>
          <p:cNvPr id="16" name="テキスト ボックス 15">
            <a:extLst>
              <a:ext uri="{FF2B5EF4-FFF2-40B4-BE49-F238E27FC236}">
                <a16:creationId xmlns:a16="http://schemas.microsoft.com/office/drawing/2014/main" id="{EA7EA32B-9F9E-42D8-EAB9-D35F42FAFE0B}"/>
              </a:ext>
            </a:extLst>
          </p:cNvPr>
          <p:cNvSpPr txBox="1"/>
          <p:nvPr/>
        </p:nvSpPr>
        <p:spPr>
          <a:xfrm>
            <a:off x="216896" y="6278273"/>
            <a:ext cx="2133600"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a:t>スチールセンターの役割</a:t>
            </a:r>
            <a:endParaRPr lang="en-US" sz="1400"/>
          </a:p>
        </p:txBody>
      </p:sp>
      <p:pic>
        <p:nvPicPr>
          <p:cNvPr id="17" name="図 16">
            <a:extLst>
              <a:ext uri="{FF2B5EF4-FFF2-40B4-BE49-F238E27FC236}">
                <a16:creationId xmlns:a16="http://schemas.microsoft.com/office/drawing/2014/main" id="{3C131D0D-3B16-4396-9B16-0992B29C7CA8}"/>
              </a:ext>
            </a:extLst>
          </p:cNvPr>
          <p:cNvPicPr>
            <a:picLocks noChangeAspect="1"/>
          </p:cNvPicPr>
          <p:nvPr/>
        </p:nvPicPr>
        <p:blipFill>
          <a:blip r:embed="rId5"/>
          <a:stretch>
            <a:fillRect/>
          </a:stretch>
        </p:blipFill>
        <p:spPr>
          <a:xfrm flipH="1">
            <a:off x="6745272" y="4242872"/>
            <a:ext cx="1671205" cy="1896651"/>
          </a:xfrm>
          <a:prstGeom prst="rect">
            <a:avLst/>
          </a:prstGeom>
        </p:spPr>
      </p:pic>
    </p:spTree>
    <p:extLst>
      <p:ext uri="{BB962C8B-B14F-4D97-AF65-F5344CB8AC3E}">
        <p14:creationId xmlns:p14="http://schemas.microsoft.com/office/powerpoint/2010/main" val="2815573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DFDEE055-2A5C-F433-52A9-73F616EE3D48}"/>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8AD0DDCF-1FAE-6C3F-C5B1-02EB79C0005F}"/>
              </a:ext>
            </a:extLst>
          </p:cNvPr>
          <p:cNvSpPr>
            <a:spLocks noGrp="1"/>
          </p:cNvSpPr>
          <p:nvPr>
            <p:ph type="sldNum" sz="quarter" idx="12"/>
          </p:nvPr>
        </p:nvSpPr>
        <p:spPr/>
        <p:txBody>
          <a:bodyPr/>
          <a:lstStyle/>
          <a:p>
            <a:fld id="{E1B69578-5199-4F05-9954-8600AE72CAEA}" type="slidenum">
              <a:rPr kumimoji="1" lang="ja-JP" altLang="en-US" smtClean="0"/>
              <a:pPr/>
              <a:t>19</a:t>
            </a:fld>
            <a:endParaRPr kumimoji="1" lang="ja-JP" altLang="en-US"/>
          </a:p>
        </p:txBody>
      </p:sp>
      <p:sp>
        <p:nvSpPr>
          <p:cNvPr id="10" name="タイトル 9">
            <a:extLst>
              <a:ext uri="{FF2B5EF4-FFF2-40B4-BE49-F238E27FC236}">
                <a16:creationId xmlns:a16="http://schemas.microsoft.com/office/drawing/2014/main" id="{04A278B6-8BC0-A6A2-8F24-B927BC7A145F}"/>
              </a:ext>
            </a:extLst>
          </p:cNvPr>
          <p:cNvSpPr>
            <a:spLocks noGrp="1"/>
          </p:cNvSpPr>
          <p:nvPr>
            <p:ph type="title"/>
          </p:nvPr>
        </p:nvSpPr>
        <p:spPr/>
        <p:txBody>
          <a:bodyPr>
            <a:normAutofit/>
          </a:bodyPr>
          <a:lstStyle/>
          <a:p>
            <a:r>
              <a:rPr kumimoji="1" lang="ja-JP" altLang="en-US" sz="2800"/>
              <a:t>スチールセンターが抱える課題</a:t>
            </a:r>
            <a:r>
              <a:rPr lang="en-US" altLang="ja-JP" sz="2800"/>
              <a:t>(2)</a:t>
            </a:r>
            <a:endParaRPr lang="en-US" sz="2800"/>
          </a:p>
        </p:txBody>
      </p:sp>
      <p:sp>
        <p:nvSpPr>
          <p:cNvPr id="2" name="コンテンツ プレースホルダー 10">
            <a:extLst>
              <a:ext uri="{FF2B5EF4-FFF2-40B4-BE49-F238E27FC236}">
                <a16:creationId xmlns:a16="http://schemas.microsoft.com/office/drawing/2014/main" id="{325EBF57-5852-2A97-B5FF-A098E9141D81}"/>
              </a:ext>
            </a:extLst>
          </p:cNvPr>
          <p:cNvSpPr txBox="1">
            <a:spLocks/>
          </p:cNvSpPr>
          <p:nvPr/>
        </p:nvSpPr>
        <p:spPr>
          <a:xfrm>
            <a:off x="197558" y="1049732"/>
            <a:ext cx="8647289" cy="3187290"/>
          </a:xfrm>
          <a:prstGeom prst="rect">
            <a:avLst/>
          </a:prstGeom>
        </p:spPr>
        <p:txBody>
          <a:bodyPr>
            <a:normAutofit fontScale="92500"/>
          </a:bodyPr>
          <a:lstStyle>
            <a:lvl1pPr marL="257175" indent="-257175" algn="l" defTabSz="685800" rtl="0" eaLnBrk="1" latinLnBrk="0" hangingPunct="1">
              <a:spcBef>
                <a:spcPct val="20000"/>
              </a:spcBef>
              <a:buFont typeface="Arial" pitchFamily="34" charset="0"/>
              <a:buNone/>
              <a:defRPr kumimoji="1" sz="1350" kern="1200">
                <a:solidFill>
                  <a:schemeClr val="tx1"/>
                </a:solidFill>
                <a:latin typeface="+mn-ea"/>
                <a:ea typeface="+mn-ea"/>
                <a:cs typeface="Arial Unicode MS" pitchFamily="50" charset="-128"/>
              </a:defRPr>
            </a:lvl1pPr>
            <a:lvl2pPr marL="557213" indent="-214313"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buFont typeface="+mj-lt"/>
              <a:buAutoNum type="arabicPeriod" startAt="2"/>
            </a:pPr>
            <a:r>
              <a:rPr lang="ja-JP" altLang="en-US" sz="1800" b="1">
                <a:latin typeface="+mn-lt"/>
              </a:rPr>
              <a:t>現在の表面疵</a:t>
            </a:r>
            <a:r>
              <a:rPr lang="en-US" altLang="ja-JP" sz="1800" b="1">
                <a:latin typeface="+mn-lt"/>
              </a:rPr>
              <a:t>(</a:t>
            </a:r>
            <a:r>
              <a:rPr lang="ja-JP" altLang="en-US" sz="1800" b="1">
                <a:latin typeface="+mn-lt"/>
              </a:rPr>
              <a:t>きず</a:t>
            </a:r>
            <a:r>
              <a:rPr lang="en-US" altLang="ja-JP" sz="1800" b="1">
                <a:latin typeface="+mn-lt"/>
              </a:rPr>
              <a:t>)</a:t>
            </a:r>
            <a:r>
              <a:rPr lang="ja-JP" altLang="en-US" sz="1800" b="1">
                <a:latin typeface="+mn-lt"/>
              </a:rPr>
              <a:t>検査では目視による全長検査が困難であり、疵の発生原因の特定も難しい状況があります。</a:t>
            </a:r>
            <a:endParaRPr lang="en-US" altLang="ja-JP" sz="1800" b="1">
              <a:latin typeface="+mn-lt"/>
            </a:endParaRPr>
          </a:p>
          <a:p>
            <a:pPr marL="300038" lvl="1" indent="0"/>
            <a:r>
              <a:rPr lang="en-US" altLang="ja-JP" sz="1600"/>
              <a:t>(1) </a:t>
            </a:r>
            <a:r>
              <a:rPr lang="ja-JP" altLang="en-US" sz="1600"/>
              <a:t>表面疵検査の制約</a:t>
            </a:r>
            <a:endParaRPr lang="en-US" altLang="ja-JP" sz="1600"/>
          </a:p>
          <a:p>
            <a:pPr marL="600075" lvl="2" indent="0"/>
            <a:r>
              <a:rPr lang="ja-JP" altLang="en-US" sz="1600"/>
              <a:t>目視による全長検査が困難であり、コイルのトップ部とボトム部の一部のみが検査対象となっています。これにより、不良品の発見漏れや品質問題のリスクが存在します。</a:t>
            </a:r>
            <a:endParaRPr lang="en-US" altLang="ja-JP" sz="1600"/>
          </a:p>
          <a:p>
            <a:pPr marL="300038" lvl="1" indent="0"/>
            <a:r>
              <a:rPr lang="en-US" altLang="ja-JP" sz="1600"/>
              <a:t>(2) </a:t>
            </a:r>
            <a:r>
              <a:rPr lang="ja-JP" altLang="en-US" sz="1600"/>
              <a:t>発生原因の特定困難</a:t>
            </a:r>
            <a:endParaRPr lang="en-US" altLang="ja-JP" sz="1600"/>
          </a:p>
          <a:p>
            <a:pPr marL="600075" lvl="2" indent="0"/>
            <a:r>
              <a:rPr lang="en-US" altLang="ja-JP" sz="1600"/>
              <a:t> </a:t>
            </a:r>
            <a:r>
              <a:rPr lang="ja-JP" altLang="en-US" sz="1600"/>
              <a:t>スリッターラインで発生している疵の多くは製鉄所起因ですが、顧客への納入後に発生原因を特定することが難しいケースもあります。これにより、製鉄所との間で責任の所在が明確にならず、クレーム処理が困難になっています。</a:t>
            </a:r>
            <a:endParaRPr lang="en-US" altLang="ja-JP" sz="1600"/>
          </a:p>
          <a:p>
            <a:pPr marL="300038" lvl="1" indent="0"/>
            <a:r>
              <a:rPr lang="en-US" altLang="ja-JP" sz="1600"/>
              <a:t>(3)</a:t>
            </a:r>
            <a:r>
              <a:rPr lang="ja-JP" altLang="en-US" sz="1600"/>
              <a:t>不良率の低減の必要性</a:t>
            </a:r>
            <a:endParaRPr lang="en-US" altLang="ja-JP" sz="1600"/>
          </a:p>
          <a:p>
            <a:pPr marL="600075" lvl="2" indent="0"/>
            <a:r>
              <a:rPr lang="ja-JP" altLang="en-US" sz="1600"/>
              <a:t> 目視検査では不良品の発見に限界があり、不良品率の低減が求められています。現在の検査方法では不良品の早期発見や原因特定が難しく、生産コストや顧客満足度に影響を及ぼす可能性があります。</a:t>
            </a:r>
            <a:endParaRPr lang="en-US" altLang="ja-JP" sz="1600"/>
          </a:p>
        </p:txBody>
      </p:sp>
      <p:sp>
        <p:nvSpPr>
          <p:cNvPr id="6" name="テキスト ボックス 5">
            <a:extLst>
              <a:ext uri="{FF2B5EF4-FFF2-40B4-BE49-F238E27FC236}">
                <a16:creationId xmlns:a16="http://schemas.microsoft.com/office/drawing/2014/main" id="{184CDDDB-6133-AAA2-FDB5-343FD1BB8F27}"/>
              </a:ext>
            </a:extLst>
          </p:cNvPr>
          <p:cNvSpPr txBox="1"/>
          <p:nvPr/>
        </p:nvSpPr>
        <p:spPr>
          <a:xfrm>
            <a:off x="329612" y="6024336"/>
            <a:ext cx="2319866" cy="523220"/>
          </a:xfrm>
          <a:prstGeom prst="rect">
            <a:avLst/>
          </a:prstGeom>
          <a:solidFill>
            <a:schemeClr val="bg1"/>
          </a:solidFill>
        </p:spPr>
        <p:txBody>
          <a:bodyPr wrap="none" rtlCol="0">
            <a:spAutoFit/>
          </a:bodyPr>
          <a:lstStyle/>
          <a:p>
            <a:r>
              <a:rPr lang="ja-JP" altLang="en-US" sz="1400"/>
              <a:t>加工機械に</a:t>
            </a:r>
            <a:r>
              <a:rPr kumimoji="1" lang="ja-JP" altLang="en-US" sz="1400"/>
              <a:t>押し込み疵</a:t>
            </a:r>
            <a:r>
              <a:rPr kumimoji="1" lang="en-US" altLang="ja-JP" sz="1400"/>
              <a:t>(</a:t>
            </a:r>
            <a:r>
              <a:rPr lang="ja-JP" altLang="en-US" sz="1400"/>
              <a:t>キズ</a:t>
            </a:r>
            <a:r>
              <a:rPr lang="en-US" altLang="ja-JP" sz="1400"/>
              <a:t>)</a:t>
            </a:r>
          </a:p>
          <a:p>
            <a:r>
              <a:rPr lang="ja-JP" altLang="en-US" sz="1400"/>
              <a:t>重度の凹み</a:t>
            </a:r>
            <a:endParaRPr kumimoji="1" lang="en-US" altLang="ja-JP" sz="1400"/>
          </a:p>
        </p:txBody>
      </p:sp>
      <p:pic>
        <p:nvPicPr>
          <p:cNvPr id="7" name="図 6">
            <a:extLst>
              <a:ext uri="{FF2B5EF4-FFF2-40B4-BE49-F238E27FC236}">
                <a16:creationId xmlns:a16="http://schemas.microsoft.com/office/drawing/2014/main" id="{1B75917F-63A8-363E-88F6-A004A81E779F}"/>
              </a:ext>
            </a:extLst>
          </p:cNvPr>
          <p:cNvPicPr>
            <a:picLocks noChangeAspect="1"/>
          </p:cNvPicPr>
          <p:nvPr/>
        </p:nvPicPr>
        <p:blipFill>
          <a:blip r:embed="rId2"/>
          <a:stretch>
            <a:fillRect/>
          </a:stretch>
        </p:blipFill>
        <p:spPr>
          <a:xfrm>
            <a:off x="221736" y="4472779"/>
            <a:ext cx="3055892" cy="1527996"/>
          </a:xfrm>
          <a:prstGeom prst="rect">
            <a:avLst/>
          </a:prstGeom>
        </p:spPr>
      </p:pic>
      <p:pic>
        <p:nvPicPr>
          <p:cNvPr id="9" name="図 8">
            <a:extLst>
              <a:ext uri="{FF2B5EF4-FFF2-40B4-BE49-F238E27FC236}">
                <a16:creationId xmlns:a16="http://schemas.microsoft.com/office/drawing/2014/main" id="{92F58C48-48DF-16A7-AF7F-1C2A99D95922}"/>
              </a:ext>
            </a:extLst>
          </p:cNvPr>
          <p:cNvPicPr>
            <a:picLocks noChangeAspect="1"/>
          </p:cNvPicPr>
          <p:nvPr/>
        </p:nvPicPr>
        <p:blipFill>
          <a:blip r:embed="rId3"/>
          <a:stretch>
            <a:fillRect/>
          </a:stretch>
        </p:blipFill>
        <p:spPr>
          <a:xfrm>
            <a:off x="3580739" y="4466437"/>
            <a:ext cx="2285635" cy="1534338"/>
          </a:xfrm>
          <a:prstGeom prst="rect">
            <a:avLst/>
          </a:prstGeom>
        </p:spPr>
      </p:pic>
      <p:sp>
        <p:nvSpPr>
          <p:cNvPr id="12" name="テキスト ボックス 11">
            <a:extLst>
              <a:ext uri="{FF2B5EF4-FFF2-40B4-BE49-F238E27FC236}">
                <a16:creationId xmlns:a16="http://schemas.microsoft.com/office/drawing/2014/main" id="{5E8DFA52-6A36-39B9-8824-7805E3EB86D3}"/>
              </a:ext>
            </a:extLst>
          </p:cNvPr>
          <p:cNvSpPr txBox="1"/>
          <p:nvPr/>
        </p:nvSpPr>
        <p:spPr>
          <a:xfrm>
            <a:off x="3461321" y="6024336"/>
            <a:ext cx="2567997" cy="738664"/>
          </a:xfrm>
          <a:prstGeom prst="rect">
            <a:avLst/>
          </a:prstGeom>
          <a:solidFill>
            <a:schemeClr val="bg1"/>
          </a:solidFill>
        </p:spPr>
        <p:txBody>
          <a:bodyPr wrap="square" rtlCol="0">
            <a:spAutoFit/>
          </a:bodyPr>
          <a:lstStyle/>
          <a:p>
            <a:pPr algn="ctr"/>
            <a:r>
              <a:rPr kumimoji="1" lang="ja-JP" altLang="en-US" sz="1400"/>
              <a:t>重度の凹が発生</a:t>
            </a:r>
            <a:endParaRPr kumimoji="1" lang="en-US" altLang="ja-JP" sz="1400"/>
          </a:p>
          <a:p>
            <a:pPr algn="ctr"/>
            <a:r>
              <a:rPr lang="ja-JP" altLang="en-US" sz="1400"/>
              <a:t>スチールセンターの製鉄所起因疵と判断</a:t>
            </a:r>
            <a:endParaRPr kumimoji="1" lang="en-US" altLang="ja-JP" sz="1400"/>
          </a:p>
        </p:txBody>
      </p:sp>
      <p:pic>
        <p:nvPicPr>
          <p:cNvPr id="13" name="図 12">
            <a:extLst>
              <a:ext uri="{FF2B5EF4-FFF2-40B4-BE49-F238E27FC236}">
                <a16:creationId xmlns:a16="http://schemas.microsoft.com/office/drawing/2014/main" id="{731BE22C-824D-BCBC-0587-D5478B423473}"/>
              </a:ext>
            </a:extLst>
          </p:cNvPr>
          <p:cNvPicPr>
            <a:picLocks noChangeAspect="1"/>
          </p:cNvPicPr>
          <p:nvPr/>
        </p:nvPicPr>
        <p:blipFill>
          <a:blip r:embed="rId4"/>
          <a:stretch>
            <a:fillRect/>
          </a:stretch>
        </p:blipFill>
        <p:spPr>
          <a:xfrm>
            <a:off x="6245979" y="4456859"/>
            <a:ext cx="2409134" cy="1543916"/>
          </a:xfrm>
          <a:prstGeom prst="rect">
            <a:avLst/>
          </a:prstGeom>
        </p:spPr>
      </p:pic>
      <p:sp>
        <p:nvSpPr>
          <p:cNvPr id="14" name="テキスト ボックス 13">
            <a:extLst>
              <a:ext uri="{FF2B5EF4-FFF2-40B4-BE49-F238E27FC236}">
                <a16:creationId xmlns:a16="http://schemas.microsoft.com/office/drawing/2014/main" id="{560BC4D4-B205-C4D4-C68E-0120FCD27039}"/>
              </a:ext>
            </a:extLst>
          </p:cNvPr>
          <p:cNvSpPr txBox="1"/>
          <p:nvPr/>
        </p:nvSpPr>
        <p:spPr>
          <a:xfrm>
            <a:off x="6110798" y="6033914"/>
            <a:ext cx="2951722" cy="738664"/>
          </a:xfrm>
          <a:prstGeom prst="rect">
            <a:avLst/>
          </a:prstGeom>
          <a:solidFill>
            <a:schemeClr val="bg1"/>
          </a:solidFill>
        </p:spPr>
        <p:txBody>
          <a:bodyPr wrap="square" rtlCol="0">
            <a:spAutoFit/>
          </a:bodyPr>
          <a:lstStyle/>
          <a:p>
            <a:r>
              <a:rPr lang="ja-JP" altLang="en-US" sz="1400"/>
              <a:t>シリコンスケールと呼ばれる模様</a:t>
            </a:r>
            <a:endParaRPr lang="en-US" altLang="ja-JP" sz="1400"/>
          </a:p>
          <a:p>
            <a:r>
              <a:rPr lang="ja-JP" altLang="en-US" sz="1400"/>
              <a:t>無害疵とされる。有害疵と無害疵の判断の</a:t>
            </a:r>
            <a:r>
              <a:rPr kumimoji="1" lang="ja-JP" altLang="en-US" sz="1400"/>
              <a:t>自動化が必要</a:t>
            </a:r>
            <a:endParaRPr kumimoji="1" lang="en-US" altLang="ja-JP" sz="1400"/>
          </a:p>
        </p:txBody>
      </p:sp>
      <p:sp>
        <p:nvSpPr>
          <p:cNvPr id="16" name="楕円 15">
            <a:extLst>
              <a:ext uri="{FF2B5EF4-FFF2-40B4-BE49-F238E27FC236}">
                <a16:creationId xmlns:a16="http://schemas.microsoft.com/office/drawing/2014/main" id="{2C11E865-C5A6-C273-38D3-41984A196184}"/>
              </a:ext>
            </a:extLst>
          </p:cNvPr>
          <p:cNvSpPr/>
          <p:nvPr/>
        </p:nvSpPr>
        <p:spPr>
          <a:xfrm>
            <a:off x="329612" y="5124370"/>
            <a:ext cx="2871522" cy="909544"/>
          </a:xfrm>
          <a:prstGeom prst="ellipse">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2DF61F9-A084-DCA2-F2EE-FAE1490F53BC}"/>
              </a:ext>
            </a:extLst>
          </p:cNvPr>
          <p:cNvSpPr/>
          <p:nvPr/>
        </p:nvSpPr>
        <p:spPr>
          <a:xfrm>
            <a:off x="3657232" y="5124370"/>
            <a:ext cx="914767" cy="909544"/>
          </a:xfrm>
          <a:prstGeom prst="ellipse">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C07EC63-B12A-0FA4-D944-86C6B85FAD29}"/>
              </a:ext>
            </a:extLst>
          </p:cNvPr>
          <p:cNvSpPr/>
          <p:nvPr/>
        </p:nvSpPr>
        <p:spPr>
          <a:xfrm>
            <a:off x="6453563" y="4559331"/>
            <a:ext cx="1993320" cy="1248937"/>
          </a:xfrm>
          <a:prstGeom prst="ellipse">
            <a:avLst/>
          </a:prstGeom>
          <a:noFill/>
          <a:ln w="3810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8BA55C0-1583-A82C-B05A-EB694670D54D}"/>
              </a:ext>
            </a:extLst>
          </p:cNvPr>
          <p:cNvSpPr txBox="1"/>
          <p:nvPr/>
        </p:nvSpPr>
        <p:spPr>
          <a:xfrm>
            <a:off x="5404919" y="103529"/>
            <a:ext cx="358679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a:latin typeface="Meiryo"/>
                <a:ea typeface="Meiryo"/>
                <a:cs typeface="Meiryo"/>
                <a:sym typeface="Meiryo"/>
              </a:rPr>
              <a:t>プロジェクトの詳細</a:t>
            </a:r>
            <a:r>
              <a:rPr lang="en-US" altLang="ja-JP" sz="1600">
                <a:latin typeface="Meiryo"/>
                <a:ea typeface="Meiryo"/>
                <a:cs typeface="Meiryo"/>
                <a:sym typeface="Meiryo"/>
              </a:rPr>
              <a:t>#2</a:t>
            </a:r>
            <a:r>
              <a:rPr lang="ja-JP" altLang="en-US" sz="1600">
                <a:latin typeface="Meiryo"/>
                <a:ea typeface="Meiryo"/>
                <a:cs typeface="Meiryo"/>
                <a:sym typeface="Meiryo"/>
              </a:rPr>
              <a:t>（本プロジェクトで開発する製品・サービスで解決する課題）</a:t>
            </a:r>
            <a:endParaRPr lang="en-US" sz="1600"/>
          </a:p>
        </p:txBody>
      </p:sp>
    </p:spTree>
    <p:extLst>
      <p:ext uri="{BB962C8B-B14F-4D97-AF65-F5344CB8AC3E}">
        <p14:creationId xmlns:p14="http://schemas.microsoft.com/office/powerpoint/2010/main" val="154404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DAD66404-CAD7-0B23-F71C-52AF6C25F513}"/>
              </a:ext>
            </a:extLst>
          </p:cNvPr>
          <p:cNvSpPr>
            <a:spLocks noGrp="1"/>
          </p:cNvSpPr>
          <p:nvPr>
            <p:ph type="dt" sz="half" idx="10"/>
          </p:nvPr>
        </p:nvSpPr>
        <p:spPr/>
        <p:txBody>
          <a:bodyPr/>
          <a:lstStyle/>
          <a:p>
            <a:fld id="{7E697C68-43E4-4B79-9D46-943C1851328F}"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AA3AAA2E-1C93-C0D0-3E05-28300E88EAD2}"/>
              </a:ext>
            </a:extLst>
          </p:cNvPr>
          <p:cNvSpPr>
            <a:spLocks noGrp="1"/>
          </p:cNvSpPr>
          <p:nvPr>
            <p:ph type="sldNum" sz="quarter" idx="12"/>
          </p:nvPr>
        </p:nvSpPr>
        <p:spPr/>
        <p:txBody>
          <a:bodyPr/>
          <a:lstStyle/>
          <a:p>
            <a:fld id="{E1B69578-5199-4F05-9954-8600AE72CAEA}" type="slidenum">
              <a:rPr kumimoji="1" lang="ja-JP" altLang="en-US" smtClean="0"/>
              <a:pPr/>
              <a:t>20</a:t>
            </a:fld>
            <a:endParaRPr kumimoji="1" lang="ja-JP" altLang="en-US"/>
          </a:p>
        </p:txBody>
      </p:sp>
      <p:sp>
        <p:nvSpPr>
          <p:cNvPr id="6" name="コンテンツ プレースホルダー 5">
            <a:extLst>
              <a:ext uri="{FF2B5EF4-FFF2-40B4-BE49-F238E27FC236}">
                <a16:creationId xmlns:a16="http://schemas.microsoft.com/office/drawing/2014/main" id="{A09A1D85-55D3-3BD0-075A-BCFA22C2EE98}"/>
              </a:ext>
            </a:extLst>
          </p:cNvPr>
          <p:cNvSpPr>
            <a:spLocks noGrp="1"/>
          </p:cNvSpPr>
          <p:nvPr>
            <p:ph idx="15"/>
          </p:nvPr>
        </p:nvSpPr>
        <p:spPr>
          <a:xfrm>
            <a:off x="127001" y="1555299"/>
            <a:ext cx="4198621" cy="461760"/>
          </a:xfrm>
        </p:spPr>
        <p:txBody>
          <a:bodyPr>
            <a:normAutofit/>
          </a:bodyPr>
          <a:lstStyle/>
          <a:p>
            <a:r>
              <a:rPr lang="ja-JP" altLang="en-US" sz="1800"/>
              <a:t>従来</a:t>
            </a:r>
            <a:r>
              <a:rPr lang="en-US" altLang="ja-JP" sz="1800"/>
              <a:t>AI</a:t>
            </a:r>
            <a:r>
              <a:rPr lang="ja-JP" altLang="en-US" sz="1800"/>
              <a:t>の課題</a:t>
            </a:r>
            <a:endParaRPr lang="en-US" sz="1800"/>
          </a:p>
        </p:txBody>
      </p:sp>
      <p:sp>
        <p:nvSpPr>
          <p:cNvPr id="7" name="コンテンツ プレースホルダー 6">
            <a:extLst>
              <a:ext uri="{FF2B5EF4-FFF2-40B4-BE49-F238E27FC236}">
                <a16:creationId xmlns:a16="http://schemas.microsoft.com/office/drawing/2014/main" id="{5AD03049-6438-EF88-76BB-EFF2392C0338}"/>
              </a:ext>
            </a:extLst>
          </p:cNvPr>
          <p:cNvSpPr>
            <a:spLocks noGrp="1"/>
          </p:cNvSpPr>
          <p:nvPr>
            <p:ph idx="16"/>
          </p:nvPr>
        </p:nvSpPr>
        <p:spPr>
          <a:xfrm>
            <a:off x="4589787" y="1549167"/>
            <a:ext cx="4205675" cy="461759"/>
          </a:xfrm>
        </p:spPr>
        <p:txBody>
          <a:bodyPr>
            <a:normAutofit/>
          </a:bodyPr>
          <a:lstStyle/>
          <a:p>
            <a:r>
              <a:rPr lang="ja-JP" altLang="en-US" sz="1800"/>
              <a:t>少量の良品データで</a:t>
            </a:r>
            <a:r>
              <a:rPr lang="en-US" altLang="ja-JP" sz="1800"/>
              <a:t>AI</a:t>
            </a:r>
            <a:r>
              <a:rPr lang="ja-JP" altLang="en-US" sz="1800"/>
              <a:t>異常検知を実現</a:t>
            </a:r>
            <a:endParaRPr lang="en-US" sz="1800"/>
          </a:p>
        </p:txBody>
      </p:sp>
      <p:sp>
        <p:nvSpPr>
          <p:cNvPr id="8" name="タイトル 7">
            <a:extLst>
              <a:ext uri="{FF2B5EF4-FFF2-40B4-BE49-F238E27FC236}">
                <a16:creationId xmlns:a16="http://schemas.microsoft.com/office/drawing/2014/main" id="{3977D0D9-2166-A0A7-FA09-EA79EB16CC37}"/>
              </a:ext>
            </a:extLst>
          </p:cNvPr>
          <p:cNvSpPr>
            <a:spLocks noGrp="1"/>
          </p:cNvSpPr>
          <p:nvPr>
            <p:ph type="title"/>
          </p:nvPr>
        </p:nvSpPr>
        <p:spPr/>
        <p:txBody>
          <a:bodyPr>
            <a:normAutofit/>
          </a:bodyPr>
          <a:lstStyle/>
          <a:p>
            <a:r>
              <a:rPr lang="ja-JP" altLang="en-US" sz="2800"/>
              <a:t>不良率が低い鋼板に対応する</a:t>
            </a:r>
            <a:r>
              <a:rPr lang="en-US" altLang="ja-JP" sz="2800"/>
              <a:t>AI</a:t>
            </a:r>
            <a:r>
              <a:rPr lang="ja-JP" altLang="en-US" sz="2800"/>
              <a:t>異常検知</a:t>
            </a:r>
            <a:endParaRPr lang="en-US" sz="2800"/>
          </a:p>
        </p:txBody>
      </p:sp>
      <p:sp>
        <p:nvSpPr>
          <p:cNvPr id="9" name="object 15">
            <a:extLst>
              <a:ext uri="{FF2B5EF4-FFF2-40B4-BE49-F238E27FC236}">
                <a16:creationId xmlns:a16="http://schemas.microsoft.com/office/drawing/2014/main" id="{E904AC88-FF17-8342-2054-8185A5D3B49C}"/>
              </a:ext>
            </a:extLst>
          </p:cNvPr>
          <p:cNvSpPr/>
          <p:nvPr/>
        </p:nvSpPr>
        <p:spPr>
          <a:xfrm>
            <a:off x="2376638" y="2186436"/>
            <a:ext cx="1289141" cy="1054540"/>
          </a:xfrm>
          <a:prstGeom prst="rect">
            <a:avLst/>
          </a:prstGeom>
          <a:blipFill>
            <a:blip r:embed="rId2" cstate="print"/>
            <a:stretch>
              <a:fillRect/>
            </a:stretch>
          </a:blipFill>
        </p:spPr>
        <p:txBody>
          <a:bodyPr wrap="square" lIns="0" tIns="0" rIns="0" bIns="0" rtlCol="0"/>
          <a:lstStyle/>
          <a:p>
            <a:endParaRPr/>
          </a:p>
        </p:txBody>
      </p:sp>
      <p:sp>
        <p:nvSpPr>
          <p:cNvPr id="10" name="テキスト ボックス 9">
            <a:extLst>
              <a:ext uri="{FF2B5EF4-FFF2-40B4-BE49-F238E27FC236}">
                <a16:creationId xmlns:a16="http://schemas.microsoft.com/office/drawing/2014/main" id="{507B1F43-D857-42C3-90E9-675A6DA67AA6}"/>
              </a:ext>
            </a:extLst>
          </p:cNvPr>
          <p:cNvSpPr txBox="1"/>
          <p:nvPr/>
        </p:nvSpPr>
        <p:spPr>
          <a:xfrm>
            <a:off x="534165" y="3192672"/>
            <a:ext cx="1369942" cy="523220"/>
          </a:xfrm>
          <a:prstGeom prst="rect">
            <a:avLst/>
          </a:prstGeom>
          <a:noFill/>
        </p:spPr>
        <p:txBody>
          <a:bodyPr wrap="square">
            <a:spAutoFit/>
          </a:bodyPr>
          <a:lstStyle/>
          <a:p>
            <a:pPr algn="ctr"/>
            <a:r>
              <a:rPr lang="ja-JP" altLang="en-US" sz="1400" b="1"/>
              <a:t>画像データ</a:t>
            </a:r>
            <a:endParaRPr lang="en-US" altLang="ja-JP" sz="1400" b="1"/>
          </a:p>
          <a:p>
            <a:pPr algn="ctr"/>
            <a:r>
              <a:rPr lang="en-US" altLang="ja-JP" sz="1400" b="1">
                <a:solidFill>
                  <a:schemeClr val="accent2"/>
                </a:solidFill>
              </a:rPr>
              <a:t>(~1</a:t>
            </a:r>
            <a:r>
              <a:rPr lang="ja-JP" altLang="en-US" sz="1400" b="1">
                <a:solidFill>
                  <a:schemeClr val="accent2"/>
                </a:solidFill>
              </a:rPr>
              <a:t>万枚</a:t>
            </a:r>
            <a:r>
              <a:rPr lang="en-US" altLang="ja-JP" sz="1400" b="1">
                <a:solidFill>
                  <a:schemeClr val="accent2"/>
                </a:solidFill>
              </a:rPr>
              <a:t>)</a:t>
            </a:r>
            <a:endParaRPr lang="ja-JP" altLang="en-US" sz="1400" b="1"/>
          </a:p>
        </p:txBody>
      </p:sp>
      <p:sp>
        <p:nvSpPr>
          <p:cNvPr id="11" name="テキスト ボックス 10">
            <a:extLst>
              <a:ext uri="{FF2B5EF4-FFF2-40B4-BE49-F238E27FC236}">
                <a16:creationId xmlns:a16="http://schemas.microsoft.com/office/drawing/2014/main" id="{D14DD923-0CE3-09DF-DD28-BBA950C0925A}"/>
              </a:ext>
            </a:extLst>
          </p:cNvPr>
          <p:cNvSpPr txBox="1"/>
          <p:nvPr/>
        </p:nvSpPr>
        <p:spPr>
          <a:xfrm>
            <a:off x="1904107" y="3236351"/>
            <a:ext cx="1993094" cy="523220"/>
          </a:xfrm>
          <a:prstGeom prst="rect">
            <a:avLst/>
          </a:prstGeom>
          <a:noFill/>
        </p:spPr>
        <p:txBody>
          <a:bodyPr wrap="square">
            <a:spAutoFit/>
          </a:bodyPr>
          <a:lstStyle/>
          <a:p>
            <a:pPr algn="ctr"/>
            <a:r>
              <a:rPr lang="en-US" altLang="ja-JP" sz="1400" b="1"/>
              <a:t>AI</a:t>
            </a:r>
            <a:r>
              <a:rPr lang="ja-JP" altLang="en-US" sz="1400" b="1"/>
              <a:t>モデル学習時間</a:t>
            </a:r>
            <a:endParaRPr lang="en-US" altLang="ja-JP" sz="1400" b="1"/>
          </a:p>
          <a:p>
            <a:pPr algn="ctr"/>
            <a:r>
              <a:rPr lang="en-US" altLang="ja-JP" sz="1400" b="1">
                <a:solidFill>
                  <a:schemeClr val="accent2"/>
                </a:solidFill>
              </a:rPr>
              <a:t>(~3</a:t>
            </a:r>
            <a:r>
              <a:rPr lang="ja-JP" altLang="en-US" sz="1400" b="1">
                <a:solidFill>
                  <a:schemeClr val="accent2"/>
                </a:solidFill>
              </a:rPr>
              <a:t>日</a:t>
            </a:r>
            <a:r>
              <a:rPr lang="en-US" altLang="ja-JP" sz="1400" b="1">
                <a:solidFill>
                  <a:schemeClr val="accent2"/>
                </a:solidFill>
              </a:rPr>
              <a:t>/</a:t>
            </a:r>
            <a:r>
              <a:rPr lang="ja-JP" altLang="en-US" sz="1400" b="1">
                <a:solidFill>
                  <a:schemeClr val="accent2"/>
                </a:solidFill>
              </a:rPr>
              <a:t>製品</a:t>
            </a:r>
            <a:r>
              <a:rPr lang="en-US" altLang="ja-JP" sz="1400" b="1">
                <a:solidFill>
                  <a:schemeClr val="accent2"/>
                </a:solidFill>
              </a:rPr>
              <a:t>)</a:t>
            </a:r>
            <a:endParaRPr lang="ja-JP" altLang="en-US" sz="1400" b="1"/>
          </a:p>
        </p:txBody>
      </p:sp>
      <p:grpSp>
        <p:nvGrpSpPr>
          <p:cNvPr id="12" name="グループ化 11">
            <a:extLst>
              <a:ext uri="{FF2B5EF4-FFF2-40B4-BE49-F238E27FC236}">
                <a16:creationId xmlns:a16="http://schemas.microsoft.com/office/drawing/2014/main" id="{0AEDE65D-A28E-B6D5-9C44-BBED468621FD}"/>
              </a:ext>
            </a:extLst>
          </p:cNvPr>
          <p:cNvGrpSpPr/>
          <p:nvPr/>
        </p:nvGrpSpPr>
        <p:grpSpPr>
          <a:xfrm>
            <a:off x="925764" y="2192026"/>
            <a:ext cx="1028842" cy="951189"/>
            <a:chOff x="283157" y="3160485"/>
            <a:chExt cx="1028842" cy="951189"/>
          </a:xfrm>
        </p:grpSpPr>
        <p:sp>
          <p:nvSpPr>
            <p:cNvPr id="13" name="正方形/長方形 12">
              <a:extLst>
                <a:ext uri="{FF2B5EF4-FFF2-40B4-BE49-F238E27FC236}">
                  <a16:creationId xmlns:a16="http://schemas.microsoft.com/office/drawing/2014/main" id="{B0E92981-2C11-2480-735A-FD237FD64E98}"/>
                </a:ext>
              </a:extLst>
            </p:cNvPr>
            <p:cNvSpPr/>
            <p:nvPr/>
          </p:nvSpPr>
          <p:spPr>
            <a:xfrm flipH="1">
              <a:off x="744959" y="3160485"/>
              <a:ext cx="567040" cy="4241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a:extLst>
                <a:ext uri="{FF2B5EF4-FFF2-40B4-BE49-F238E27FC236}">
                  <a16:creationId xmlns:a16="http://schemas.microsoft.com/office/drawing/2014/main" id="{E1EB373F-C874-A79C-CA0A-5BDB3FFA962C}"/>
                </a:ext>
              </a:extLst>
            </p:cNvPr>
            <p:cNvSpPr/>
            <p:nvPr/>
          </p:nvSpPr>
          <p:spPr>
            <a:xfrm flipH="1">
              <a:off x="664819" y="3235034"/>
              <a:ext cx="567040" cy="4241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a:extLst>
                <a:ext uri="{FF2B5EF4-FFF2-40B4-BE49-F238E27FC236}">
                  <a16:creationId xmlns:a16="http://schemas.microsoft.com/office/drawing/2014/main" id="{2034B673-5DFF-B39E-6808-99BBD0A382C6}"/>
                </a:ext>
              </a:extLst>
            </p:cNvPr>
            <p:cNvSpPr/>
            <p:nvPr/>
          </p:nvSpPr>
          <p:spPr>
            <a:xfrm flipH="1">
              <a:off x="584679" y="3315174"/>
              <a:ext cx="567040" cy="4241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a:extLst>
                <a:ext uri="{FF2B5EF4-FFF2-40B4-BE49-F238E27FC236}">
                  <a16:creationId xmlns:a16="http://schemas.microsoft.com/office/drawing/2014/main" id="{D11B35A0-9998-3657-21D1-76C7B258AC03}"/>
                </a:ext>
              </a:extLst>
            </p:cNvPr>
            <p:cNvSpPr/>
            <p:nvPr/>
          </p:nvSpPr>
          <p:spPr>
            <a:xfrm flipH="1">
              <a:off x="504539" y="3395314"/>
              <a:ext cx="567040" cy="4241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7" name="グループ化 16">
              <a:extLst>
                <a:ext uri="{FF2B5EF4-FFF2-40B4-BE49-F238E27FC236}">
                  <a16:creationId xmlns:a16="http://schemas.microsoft.com/office/drawing/2014/main" id="{F411553F-F056-F1D6-0B8B-352FAD991B00}"/>
                </a:ext>
              </a:extLst>
            </p:cNvPr>
            <p:cNvGrpSpPr/>
            <p:nvPr/>
          </p:nvGrpSpPr>
          <p:grpSpPr>
            <a:xfrm>
              <a:off x="283157" y="3358830"/>
              <a:ext cx="752843" cy="752844"/>
              <a:chOff x="423469" y="3275450"/>
              <a:chExt cx="1338294" cy="1338294"/>
            </a:xfrm>
          </p:grpSpPr>
          <p:sp>
            <p:nvSpPr>
              <p:cNvPr id="18" name="正方形/長方形 17">
                <a:extLst>
                  <a:ext uri="{FF2B5EF4-FFF2-40B4-BE49-F238E27FC236}">
                    <a16:creationId xmlns:a16="http://schemas.microsoft.com/office/drawing/2014/main" id="{AD3B9E1D-0266-4AB2-2038-5B5A2DFA8BFF}"/>
                  </a:ext>
                </a:extLst>
              </p:cNvPr>
              <p:cNvSpPr/>
              <p:nvPr/>
            </p:nvSpPr>
            <p:spPr>
              <a:xfrm flipH="1">
                <a:off x="640953" y="3473270"/>
                <a:ext cx="1042349" cy="753914"/>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9" name="グラフィックス 18" descr="画像 単色塗りつぶし">
                <a:extLst>
                  <a:ext uri="{FF2B5EF4-FFF2-40B4-BE49-F238E27FC236}">
                    <a16:creationId xmlns:a16="http://schemas.microsoft.com/office/drawing/2014/main" id="{2DE9B634-F13C-1606-9C3D-528456903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469" y="3275450"/>
                <a:ext cx="1338294" cy="1338294"/>
              </a:xfrm>
              <a:prstGeom prst="rect">
                <a:avLst/>
              </a:prstGeom>
            </p:spPr>
          </p:pic>
        </p:grpSp>
      </p:grpSp>
      <p:sp>
        <p:nvSpPr>
          <p:cNvPr id="21" name="二等辺三角形 20">
            <a:extLst>
              <a:ext uri="{FF2B5EF4-FFF2-40B4-BE49-F238E27FC236}">
                <a16:creationId xmlns:a16="http://schemas.microsoft.com/office/drawing/2014/main" id="{82414756-745E-295C-0A04-9FD5193D650C}"/>
              </a:ext>
            </a:extLst>
          </p:cNvPr>
          <p:cNvSpPr/>
          <p:nvPr/>
        </p:nvSpPr>
        <p:spPr>
          <a:xfrm rot="5400000">
            <a:off x="3843479" y="3216902"/>
            <a:ext cx="1489421" cy="248498"/>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ja-JP" altLang="en-US" sz="1350"/>
          </a:p>
        </p:txBody>
      </p:sp>
      <p:sp>
        <p:nvSpPr>
          <p:cNvPr id="22" name="テキスト ボックス 21">
            <a:extLst>
              <a:ext uri="{FF2B5EF4-FFF2-40B4-BE49-F238E27FC236}">
                <a16:creationId xmlns:a16="http://schemas.microsoft.com/office/drawing/2014/main" id="{AC410AE4-6677-894F-BBDA-4FBABED482DB}"/>
              </a:ext>
            </a:extLst>
          </p:cNvPr>
          <p:cNvSpPr txBox="1"/>
          <p:nvPr/>
        </p:nvSpPr>
        <p:spPr>
          <a:xfrm>
            <a:off x="4819612" y="2992850"/>
            <a:ext cx="1909241" cy="738664"/>
          </a:xfrm>
          <a:prstGeom prst="rect">
            <a:avLst/>
          </a:prstGeom>
          <a:noFill/>
        </p:spPr>
        <p:txBody>
          <a:bodyPr wrap="square">
            <a:spAutoFit/>
          </a:bodyPr>
          <a:lstStyle/>
          <a:p>
            <a:pPr algn="ctr"/>
            <a:r>
              <a:rPr lang="ja-JP" altLang="en-US" sz="1400" b="1"/>
              <a:t>画像データ</a:t>
            </a:r>
            <a:endParaRPr lang="en-US" altLang="ja-JP" sz="1400" b="1"/>
          </a:p>
          <a:p>
            <a:pPr algn="ctr"/>
            <a:r>
              <a:rPr lang="en-US" altLang="ja-JP" sz="1400" b="1">
                <a:solidFill>
                  <a:srgbClr val="0070C0"/>
                </a:solidFill>
              </a:rPr>
              <a:t>(~200</a:t>
            </a:r>
            <a:r>
              <a:rPr lang="ja-JP" altLang="en-US" sz="1400" b="1">
                <a:solidFill>
                  <a:srgbClr val="0070C0"/>
                </a:solidFill>
              </a:rPr>
              <a:t>枚</a:t>
            </a:r>
            <a:r>
              <a:rPr lang="en-US" altLang="ja-JP" sz="1400" b="1">
                <a:solidFill>
                  <a:srgbClr val="0070C0"/>
                </a:solidFill>
              </a:rPr>
              <a:t>)</a:t>
            </a:r>
          </a:p>
          <a:p>
            <a:pPr algn="ctr"/>
            <a:r>
              <a:rPr lang="ja-JP" altLang="en-US" sz="1400" b="1">
                <a:solidFill>
                  <a:srgbClr val="0070C0"/>
                </a:solidFill>
              </a:rPr>
              <a:t>従来の</a:t>
            </a:r>
            <a:r>
              <a:rPr lang="en-US" altLang="ja-JP" sz="1400" b="1">
                <a:solidFill>
                  <a:srgbClr val="0070C0"/>
                </a:solidFill>
              </a:rPr>
              <a:t>1/10</a:t>
            </a:r>
            <a:r>
              <a:rPr lang="ja-JP" altLang="en-US" sz="1400" b="1">
                <a:solidFill>
                  <a:srgbClr val="0070C0"/>
                </a:solidFill>
              </a:rPr>
              <a:t>以下</a:t>
            </a:r>
          </a:p>
        </p:txBody>
      </p:sp>
      <p:grpSp>
        <p:nvGrpSpPr>
          <p:cNvPr id="23" name="グループ化 22">
            <a:extLst>
              <a:ext uri="{FF2B5EF4-FFF2-40B4-BE49-F238E27FC236}">
                <a16:creationId xmlns:a16="http://schemas.microsoft.com/office/drawing/2014/main" id="{9C1E1EBF-23F9-C6AB-8084-9788400A5C1D}"/>
              </a:ext>
            </a:extLst>
          </p:cNvPr>
          <p:cNvGrpSpPr/>
          <p:nvPr/>
        </p:nvGrpSpPr>
        <p:grpSpPr>
          <a:xfrm>
            <a:off x="5397812" y="2104348"/>
            <a:ext cx="752843" cy="752844"/>
            <a:chOff x="423469" y="3275450"/>
            <a:chExt cx="1338294" cy="1338294"/>
          </a:xfrm>
        </p:grpSpPr>
        <p:sp>
          <p:nvSpPr>
            <p:cNvPr id="24" name="正方形/長方形 23">
              <a:extLst>
                <a:ext uri="{FF2B5EF4-FFF2-40B4-BE49-F238E27FC236}">
                  <a16:creationId xmlns:a16="http://schemas.microsoft.com/office/drawing/2014/main" id="{828973DE-254F-3A97-DE22-4A51826B370F}"/>
                </a:ext>
              </a:extLst>
            </p:cNvPr>
            <p:cNvSpPr/>
            <p:nvPr/>
          </p:nvSpPr>
          <p:spPr>
            <a:xfrm flipH="1">
              <a:off x="640953" y="3473270"/>
              <a:ext cx="1042349" cy="753914"/>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5" name="グラフィックス 24" descr="画像 単色塗りつぶし">
              <a:extLst>
                <a:ext uri="{FF2B5EF4-FFF2-40B4-BE49-F238E27FC236}">
                  <a16:creationId xmlns:a16="http://schemas.microsoft.com/office/drawing/2014/main" id="{DB265516-8A08-63A7-93C3-0EB625E720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469" y="3275450"/>
              <a:ext cx="1338294" cy="1338294"/>
            </a:xfrm>
            <a:prstGeom prst="rect">
              <a:avLst/>
            </a:prstGeom>
          </p:spPr>
        </p:pic>
      </p:grpSp>
      <p:pic>
        <p:nvPicPr>
          <p:cNvPr id="26" name="グラフィックス 25" descr="人工知能 単色塗りつぶし">
            <a:extLst>
              <a:ext uri="{FF2B5EF4-FFF2-40B4-BE49-F238E27FC236}">
                <a16:creationId xmlns:a16="http://schemas.microsoft.com/office/drawing/2014/main" id="{7CD51120-C032-E854-64AB-477D6B6BAC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059" y="2075004"/>
            <a:ext cx="917846" cy="917846"/>
          </a:xfrm>
          <a:prstGeom prst="rect">
            <a:avLst/>
          </a:prstGeom>
        </p:spPr>
      </p:pic>
      <p:sp>
        <p:nvSpPr>
          <p:cNvPr id="27" name="テキスト ボックス 26">
            <a:extLst>
              <a:ext uri="{FF2B5EF4-FFF2-40B4-BE49-F238E27FC236}">
                <a16:creationId xmlns:a16="http://schemas.microsoft.com/office/drawing/2014/main" id="{510206AD-78D1-6D8E-23A8-E4C554ECA2C0}"/>
              </a:ext>
            </a:extLst>
          </p:cNvPr>
          <p:cNvSpPr txBox="1"/>
          <p:nvPr/>
        </p:nvSpPr>
        <p:spPr>
          <a:xfrm>
            <a:off x="6681978" y="3010151"/>
            <a:ext cx="1999949" cy="738664"/>
          </a:xfrm>
          <a:prstGeom prst="rect">
            <a:avLst/>
          </a:prstGeom>
          <a:noFill/>
        </p:spPr>
        <p:txBody>
          <a:bodyPr wrap="square">
            <a:spAutoFit/>
          </a:bodyPr>
          <a:lstStyle/>
          <a:p>
            <a:pPr algn="ctr"/>
            <a:r>
              <a:rPr lang="en-US" altLang="ja-JP" sz="1400" b="1"/>
              <a:t>AI</a:t>
            </a:r>
            <a:r>
              <a:rPr lang="ja-JP" altLang="en-US" sz="1400" b="1"/>
              <a:t>モデル学習時間</a:t>
            </a:r>
            <a:endParaRPr lang="en-US" altLang="ja-JP" sz="1400" b="1"/>
          </a:p>
          <a:p>
            <a:pPr algn="ctr"/>
            <a:r>
              <a:rPr lang="en-US" altLang="ja-JP" sz="1400" b="1">
                <a:solidFill>
                  <a:srgbClr val="0070C0"/>
                </a:solidFill>
              </a:rPr>
              <a:t>(~20</a:t>
            </a:r>
            <a:r>
              <a:rPr lang="ja-JP" altLang="en-US" sz="1400" b="1">
                <a:solidFill>
                  <a:srgbClr val="0070C0"/>
                </a:solidFill>
              </a:rPr>
              <a:t>分</a:t>
            </a:r>
            <a:r>
              <a:rPr lang="en-US" altLang="ja-JP" sz="1400" b="1">
                <a:solidFill>
                  <a:srgbClr val="0070C0"/>
                </a:solidFill>
              </a:rPr>
              <a:t>/</a:t>
            </a:r>
            <a:r>
              <a:rPr lang="ja-JP" altLang="en-US" sz="1400" b="1">
                <a:solidFill>
                  <a:srgbClr val="0070C0"/>
                </a:solidFill>
              </a:rPr>
              <a:t>製品</a:t>
            </a:r>
            <a:r>
              <a:rPr lang="en-US" altLang="ja-JP" sz="1400" b="1">
                <a:solidFill>
                  <a:srgbClr val="0070C0"/>
                </a:solidFill>
              </a:rPr>
              <a:t>)</a:t>
            </a:r>
          </a:p>
          <a:p>
            <a:pPr algn="ctr"/>
            <a:r>
              <a:rPr lang="ja-JP" altLang="en-US" sz="1400" b="1">
                <a:solidFill>
                  <a:srgbClr val="0070C0"/>
                </a:solidFill>
              </a:rPr>
              <a:t>従来の</a:t>
            </a:r>
            <a:r>
              <a:rPr lang="en-US" altLang="ja-JP" sz="1400" b="1">
                <a:solidFill>
                  <a:srgbClr val="0070C0"/>
                </a:solidFill>
              </a:rPr>
              <a:t>1/100</a:t>
            </a:r>
            <a:r>
              <a:rPr lang="ja-JP" altLang="en-US" sz="1400" b="1">
                <a:solidFill>
                  <a:srgbClr val="0070C0"/>
                </a:solidFill>
              </a:rPr>
              <a:t>以下</a:t>
            </a:r>
          </a:p>
        </p:txBody>
      </p:sp>
      <p:sp>
        <p:nvSpPr>
          <p:cNvPr id="31" name="テキスト ボックス 30">
            <a:extLst>
              <a:ext uri="{FF2B5EF4-FFF2-40B4-BE49-F238E27FC236}">
                <a16:creationId xmlns:a16="http://schemas.microsoft.com/office/drawing/2014/main" id="{C5E07F21-BAE4-E3B2-A16E-A524C739F88A}"/>
              </a:ext>
            </a:extLst>
          </p:cNvPr>
          <p:cNvSpPr txBox="1"/>
          <p:nvPr/>
        </p:nvSpPr>
        <p:spPr>
          <a:xfrm>
            <a:off x="83262" y="3974774"/>
            <a:ext cx="4197511" cy="1600438"/>
          </a:xfrm>
          <a:prstGeom prst="rect">
            <a:avLst/>
          </a:prstGeom>
          <a:noFill/>
        </p:spPr>
        <p:txBody>
          <a:bodyPr wrap="square" rtlCol="0">
            <a:spAutoFit/>
          </a:bodyPr>
          <a:lstStyle/>
          <a:p>
            <a:r>
              <a:rPr lang="ja-JP" altLang="en-US" sz="1400"/>
              <a:t>　既存の</a:t>
            </a:r>
            <a:r>
              <a:rPr lang="en-US" altLang="ja-JP" sz="1400"/>
              <a:t>AI</a:t>
            </a:r>
            <a:r>
              <a:rPr lang="ja-JP" altLang="en-US" sz="1400"/>
              <a:t>では、</a:t>
            </a:r>
            <a:r>
              <a:rPr lang="en-US" altLang="ja-JP" sz="1400"/>
              <a:t>1</a:t>
            </a:r>
            <a:r>
              <a:rPr lang="ja-JP" altLang="en-US" sz="1400"/>
              <a:t>種の製品の</a:t>
            </a:r>
            <a:r>
              <a:rPr lang="en-US" altLang="ja-JP" sz="1400"/>
              <a:t>AI</a:t>
            </a:r>
            <a:r>
              <a:rPr lang="ja-JP" altLang="en-US" sz="1400"/>
              <a:t>エンジンを構築するために、</a:t>
            </a:r>
            <a:r>
              <a:rPr lang="en-US" altLang="ja-JP" sz="1400"/>
              <a:t>1</a:t>
            </a:r>
            <a:r>
              <a:rPr lang="ja-JP" altLang="en-US" sz="1400"/>
              <a:t>万枚以上の画像データと同比率の良品と不良のデータが必要でした。そして、数十時間のコンピューティング時間が必要でした。</a:t>
            </a:r>
            <a:endParaRPr lang="en-US" altLang="ja-JP" sz="1400"/>
          </a:p>
          <a:p>
            <a:r>
              <a:rPr lang="ja-JP" altLang="en-US" sz="1400"/>
              <a:t>　</a:t>
            </a:r>
            <a:endParaRPr lang="en-US" altLang="ja-JP" sz="1400"/>
          </a:p>
          <a:p>
            <a:r>
              <a:rPr lang="en-US" altLang="ja-JP" sz="1400"/>
              <a:t> </a:t>
            </a:r>
            <a:r>
              <a:rPr lang="ja-JP" altLang="en-US" sz="1400"/>
              <a:t>不良率が低いスチールセンターでは、不良データの入手に時間がかかり、</a:t>
            </a:r>
            <a:r>
              <a:rPr lang="en-US" altLang="ja-JP" sz="1400"/>
              <a:t>AI</a:t>
            </a:r>
            <a:r>
              <a:rPr lang="ja-JP" altLang="en-US" sz="1400"/>
              <a:t>の利用が難しいです。</a:t>
            </a:r>
            <a:endParaRPr lang="en-US" altLang="ja-JP" sz="1400" b="1"/>
          </a:p>
        </p:txBody>
      </p:sp>
      <p:sp>
        <p:nvSpPr>
          <p:cNvPr id="32" name="テキスト ボックス 31">
            <a:extLst>
              <a:ext uri="{FF2B5EF4-FFF2-40B4-BE49-F238E27FC236}">
                <a16:creationId xmlns:a16="http://schemas.microsoft.com/office/drawing/2014/main" id="{EB9D135C-3165-9D06-0D43-AE423E687A93}"/>
              </a:ext>
            </a:extLst>
          </p:cNvPr>
          <p:cNvSpPr txBox="1"/>
          <p:nvPr/>
        </p:nvSpPr>
        <p:spPr>
          <a:xfrm>
            <a:off x="4784114" y="3974774"/>
            <a:ext cx="4310903" cy="1600438"/>
          </a:xfrm>
          <a:prstGeom prst="rect">
            <a:avLst/>
          </a:prstGeom>
          <a:noFill/>
        </p:spPr>
        <p:txBody>
          <a:bodyPr wrap="square" rtlCol="0">
            <a:spAutoFit/>
          </a:bodyPr>
          <a:lstStyle/>
          <a:p>
            <a:r>
              <a:rPr lang="ja-JP" altLang="en-US" sz="1400"/>
              <a:t>　新しい特徴量抽出アルゴリズムを利用し、必要な画像データを良品のみの</a:t>
            </a:r>
            <a:r>
              <a:rPr lang="en-US" altLang="ja-JP" sz="1400"/>
              <a:t>200</a:t>
            </a:r>
            <a:r>
              <a:rPr lang="ja-JP" altLang="en-US" sz="1400"/>
              <a:t>枚程度、コンピューティング時間を</a:t>
            </a:r>
            <a:r>
              <a:rPr lang="en-US" altLang="ja-JP" sz="1400"/>
              <a:t>20</a:t>
            </a:r>
            <a:r>
              <a:rPr lang="ja-JP" altLang="en-US" sz="1400"/>
              <a:t>分に短縮します。</a:t>
            </a:r>
            <a:endParaRPr lang="en-US" altLang="ja-JP" sz="1400"/>
          </a:p>
          <a:p>
            <a:r>
              <a:rPr lang="ja-JP" altLang="en-US" sz="1400"/>
              <a:t>　多品種の鋼板を加工するスチールセンターにも、</a:t>
            </a:r>
            <a:r>
              <a:rPr lang="en-US" altLang="ja-JP" sz="1400"/>
              <a:t>AI</a:t>
            </a:r>
            <a:r>
              <a:rPr lang="ja-JP" altLang="en-US" sz="1400"/>
              <a:t>外観検査を導入しやすくなります。</a:t>
            </a:r>
            <a:endParaRPr lang="en-US" altLang="ja-JP" sz="1400"/>
          </a:p>
          <a:p>
            <a:endParaRPr lang="en-US" altLang="ja-JP" sz="1400"/>
          </a:p>
          <a:p>
            <a:r>
              <a:rPr lang="ja-JP" altLang="en-US" sz="1400" b="1"/>
              <a:t>　</a:t>
            </a:r>
            <a:endParaRPr lang="en-US" altLang="ja-JP" sz="1400" b="1"/>
          </a:p>
        </p:txBody>
      </p:sp>
      <p:sp>
        <p:nvSpPr>
          <p:cNvPr id="5" name="コンテンツ プレースホルダー 4">
            <a:extLst>
              <a:ext uri="{FF2B5EF4-FFF2-40B4-BE49-F238E27FC236}">
                <a16:creationId xmlns:a16="http://schemas.microsoft.com/office/drawing/2014/main" id="{75A34E45-D3A1-3B78-D904-906F2C2931F1}"/>
              </a:ext>
            </a:extLst>
          </p:cNvPr>
          <p:cNvSpPr txBox="1">
            <a:spLocks/>
          </p:cNvSpPr>
          <p:nvPr/>
        </p:nvSpPr>
        <p:spPr>
          <a:xfrm>
            <a:off x="248357" y="1036881"/>
            <a:ext cx="8647289" cy="609600"/>
          </a:xfrm>
          <a:prstGeom prst="rect">
            <a:avLst/>
          </a:prstGeom>
        </p:spPr>
        <p:txBody>
          <a:bodyPr>
            <a:normAutofit/>
          </a:bodyPr>
          <a:lstStyle>
            <a:lvl1pPr marL="257175" indent="-257175" algn="l" defTabSz="685800" rtl="0" eaLnBrk="1" latinLnBrk="0" hangingPunct="1">
              <a:spcBef>
                <a:spcPct val="20000"/>
              </a:spcBef>
              <a:buFont typeface="Arial" pitchFamily="34" charset="0"/>
              <a:buChar char="•"/>
              <a:defRPr kumimoji="1"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kumimoji="1"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kumimoji="1"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0" indent="0">
              <a:buNone/>
            </a:pPr>
            <a:r>
              <a:rPr lang="ja-JP" altLang="en-US" sz="1800"/>
              <a:t>■鋼板加工の不良率が低いため、良品データのみで</a:t>
            </a:r>
            <a:r>
              <a:rPr lang="en-US" altLang="ja-JP" sz="1800"/>
              <a:t>AI</a:t>
            </a:r>
            <a:r>
              <a:rPr lang="ja-JP" altLang="en-US" sz="1800"/>
              <a:t>エンジンを構築</a:t>
            </a:r>
          </a:p>
        </p:txBody>
      </p:sp>
      <p:pic>
        <p:nvPicPr>
          <p:cNvPr id="2" name="コンテンツ プレースホルダー 7" descr="絵と文字の加工写真&#10;&#10;低い精度で自動的に生成された説明">
            <a:extLst>
              <a:ext uri="{FF2B5EF4-FFF2-40B4-BE49-F238E27FC236}">
                <a16:creationId xmlns:a16="http://schemas.microsoft.com/office/drawing/2014/main" id="{9629A126-023C-045E-30CC-C6BB4D3D44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3940" y="5252164"/>
            <a:ext cx="2477448" cy="1238724"/>
          </a:xfrm>
          <a:prstGeom prst="rect">
            <a:avLst/>
          </a:prstGeom>
        </p:spPr>
      </p:pic>
      <p:pic>
        <p:nvPicPr>
          <p:cNvPr id="29" name="コンテンツ プレースホルダー 5" descr="グラフィカル ユーザー インターフェイス が含まれている画像&#10;&#10;自動的に生成された説明">
            <a:extLst>
              <a:ext uri="{FF2B5EF4-FFF2-40B4-BE49-F238E27FC236}">
                <a16:creationId xmlns:a16="http://schemas.microsoft.com/office/drawing/2014/main" id="{C1536903-B98E-4D53-1FE7-CEC88FFCFD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8853" y="5252164"/>
            <a:ext cx="2477448" cy="1238724"/>
          </a:xfrm>
          <a:prstGeom prst="rect">
            <a:avLst/>
          </a:prstGeom>
        </p:spPr>
      </p:pic>
      <p:sp>
        <p:nvSpPr>
          <p:cNvPr id="30" name="テキスト ボックス 29">
            <a:extLst>
              <a:ext uri="{FF2B5EF4-FFF2-40B4-BE49-F238E27FC236}">
                <a16:creationId xmlns:a16="http://schemas.microsoft.com/office/drawing/2014/main" id="{9741230E-3686-5113-7879-D76F2586B80D}"/>
              </a:ext>
            </a:extLst>
          </p:cNvPr>
          <p:cNvSpPr txBox="1"/>
          <p:nvPr/>
        </p:nvSpPr>
        <p:spPr>
          <a:xfrm>
            <a:off x="4981845" y="5141881"/>
            <a:ext cx="1495338" cy="307777"/>
          </a:xfrm>
          <a:prstGeom prst="rect">
            <a:avLst/>
          </a:prstGeom>
          <a:noFill/>
        </p:spPr>
        <p:txBody>
          <a:bodyPr wrap="square" rtlCol="0">
            <a:spAutoFit/>
          </a:bodyPr>
          <a:lstStyle/>
          <a:p>
            <a:pPr algn="ctr"/>
            <a:r>
              <a:rPr lang="ja-JP" altLang="en-US" sz="1400"/>
              <a:t>金属網</a:t>
            </a:r>
            <a:endParaRPr kumimoji="1" lang="ja-JP" altLang="en-US" sz="1400"/>
          </a:p>
        </p:txBody>
      </p:sp>
      <p:sp>
        <p:nvSpPr>
          <p:cNvPr id="33" name="テキスト ボックス 32">
            <a:extLst>
              <a:ext uri="{FF2B5EF4-FFF2-40B4-BE49-F238E27FC236}">
                <a16:creationId xmlns:a16="http://schemas.microsoft.com/office/drawing/2014/main" id="{973838F9-9A89-C274-7FF6-86A5DCCF42D2}"/>
              </a:ext>
            </a:extLst>
          </p:cNvPr>
          <p:cNvSpPr txBox="1"/>
          <p:nvPr/>
        </p:nvSpPr>
        <p:spPr>
          <a:xfrm>
            <a:off x="7294432" y="5098275"/>
            <a:ext cx="1495338" cy="307777"/>
          </a:xfrm>
          <a:prstGeom prst="rect">
            <a:avLst/>
          </a:prstGeom>
          <a:noFill/>
        </p:spPr>
        <p:txBody>
          <a:bodyPr wrap="square" rtlCol="0">
            <a:spAutoFit/>
          </a:bodyPr>
          <a:lstStyle/>
          <a:p>
            <a:pPr algn="ctr"/>
            <a:r>
              <a:rPr lang="ja-JP" altLang="en-US" sz="1400"/>
              <a:t>革製品</a:t>
            </a:r>
            <a:endParaRPr kumimoji="1" lang="ja-JP" altLang="en-US" sz="1400"/>
          </a:p>
        </p:txBody>
      </p:sp>
      <p:sp>
        <p:nvSpPr>
          <p:cNvPr id="20" name="テキスト ボックス 19">
            <a:extLst>
              <a:ext uri="{FF2B5EF4-FFF2-40B4-BE49-F238E27FC236}">
                <a16:creationId xmlns:a16="http://schemas.microsoft.com/office/drawing/2014/main" id="{737C81F7-481B-FC17-6DAF-495EF664006B}"/>
              </a:ext>
            </a:extLst>
          </p:cNvPr>
          <p:cNvSpPr txBox="1"/>
          <p:nvPr/>
        </p:nvSpPr>
        <p:spPr>
          <a:xfrm>
            <a:off x="226337" y="5843426"/>
            <a:ext cx="360327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a:latin typeface="Meiryo"/>
                <a:ea typeface="Meiryo"/>
                <a:cs typeface="Meiryo"/>
                <a:sym typeface="Meiryo"/>
              </a:rPr>
              <a:t>プロジェクトの詳細</a:t>
            </a:r>
            <a:r>
              <a:rPr lang="en-US" altLang="ja-JP" sz="1600">
                <a:latin typeface="Meiryo"/>
                <a:ea typeface="Meiryo"/>
                <a:cs typeface="Meiryo"/>
                <a:sym typeface="Meiryo"/>
              </a:rPr>
              <a:t>#4</a:t>
            </a:r>
          </a:p>
          <a:p>
            <a:r>
              <a:rPr lang="ja-JP" altLang="en-US" sz="1600">
                <a:latin typeface="Meiryo"/>
                <a:ea typeface="Meiryo"/>
                <a:cs typeface="Meiryo"/>
                <a:sym typeface="Meiryo"/>
              </a:rPr>
              <a:t>（ソリューションアイデアの内容）</a:t>
            </a:r>
            <a:endParaRPr lang="en-US" sz="1600"/>
          </a:p>
        </p:txBody>
      </p:sp>
    </p:spTree>
    <p:extLst>
      <p:ext uri="{BB962C8B-B14F-4D97-AF65-F5344CB8AC3E}">
        <p14:creationId xmlns:p14="http://schemas.microsoft.com/office/powerpoint/2010/main" val="3764737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5A964F73-DB1D-B848-89D2-056C547D5D9B}"/>
              </a:ext>
            </a:extLst>
          </p:cNvPr>
          <p:cNvSpPr>
            <a:spLocks noGrp="1"/>
          </p:cNvSpPr>
          <p:nvPr>
            <p:ph type="dt" sz="half" idx="10"/>
          </p:nvPr>
        </p:nvSpPr>
        <p:spPr/>
        <p:txBody>
          <a:bodyPr/>
          <a:lstStyle/>
          <a:p>
            <a:fld id="{7E697C68-43E4-4B79-9D46-943C1851328F}"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B811013C-936B-591D-7C68-989127F30269}"/>
              </a:ext>
            </a:extLst>
          </p:cNvPr>
          <p:cNvSpPr>
            <a:spLocks noGrp="1"/>
          </p:cNvSpPr>
          <p:nvPr>
            <p:ph type="sldNum" sz="quarter" idx="12"/>
          </p:nvPr>
        </p:nvSpPr>
        <p:spPr/>
        <p:txBody>
          <a:bodyPr/>
          <a:lstStyle/>
          <a:p>
            <a:fld id="{E1B69578-5199-4F05-9954-8600AE72CAEA}" type="slidenum">
              <a:rPr kumimoji="1" lang="ja-JP" altLang="en-US" smtClean="0"/>
              <a:pPr/>
              <a:t>21</a:t>
            </a:fld>
            <a:endParaRPr kumimoji="1" lang="ja-JP" altLang="en-US"/>
          </a:p>
        </p:txBody>
      </p:sp>
      <p:sp>
        <p:nvSpPr>
          <p:cNvPr id="6" name="コンテンツ プレースホルダー 5">
            <a:extLst>
              <a:ext uri="{FF2B5EF4-FFF2-40B4-BE49-F238E27FC236}">
                <a16:creationId xmlns:a16="http://schemas.microsoft.com/office/drawing/2014/main" id="{9901E3BD-AF16-B97F-5502-F76B1FBD3351}"/>
              </a:ext>
            </a:extLst>
          </p:cNvPr>
          <p:cNvSpPr>
            <a:spLocks noGrp="1"/>
          </p:cNvSpPr>
          <p:nvPr>
            <p:ph idx="15"/>
          </p:nvPr>
        </p:nvSpPr>
        <p:spPr/>
        <p:txBody>
          <a:bodyPr/>
          <a:lstStyle/>
          <a:p>
            <a:r>
              <a:rPr lang="ja-JP" altLang="en-US"/>
              <a:t>既存の撮像</a:t>
            </a:r>
            <a:endParaRPr lang="en-US"/>
          </a:p>
        </p:txBody>
      </p:sp>
      <p:sp>
        <p:nvSpPr>
          <p:cNvPr id="7" name="コンテンツ プレースホルダー 6">
            <a:extLst>
              <a:ext uri="{FF2B5EF4-FFF2-40B4-BE49-F238E27FC236}">
                <a16:creationId xmlns:a16="http://schemas.microsoft.com/office/drawing/2014/main" id="{6D96F6DC-E1E2-3DDC-4D0E-3E074B4C5D56}"/>
              </a:ext>
            </a:extLst>
          </p:cNvPr>
          <p:cNvSpPr>
            <a:spLocks noGrp="1"/>
          </p:cNvSpPr>
          <p:nvPr>
            <p:ph idx="16"/>
          </p:nvPr>
        </p:nvSpPr>
        <p:spPr/>
        <p:txBody>
          <a:bodyPr/>
          <a:lstStyle/>
          <a:p>
            <a:r>
              <a:rPr lang="en-US" altLang="ja-JP"/>
              <a:t>3</a:t>
            </a:r>
            <a:r>
              <a:rPr lang="ja-JP" altLang="en-US"/>
              <a:t>次元形状撮像</a:t>
            </a:r>
            <a:endParaRPr lang="en-US"/>
          </a:p>
        </p:txBody>
      </p:sp>
      <p:sp>
        <p:nvSpPr>
          <p:cNvPr id="8" name="タイトル 7">
            <a:extLst>
              <a:ext uri="{FF2B5EF4-FFF2-40B4-BE49-F238E27FC236}">
                <a16:creationId xmlns:a16="http://schemas.microsoft.com/office/drawing/2014/main" id="{6CBA3C9C-3754-7136-7986-6062DF3D7FA6}"/>
              </a:ext>
            </a:extLst>
          </p:cNvPr>
          <p:cNvSpPr>
            <a:spLocks noGrp="1"/>
          </p:cNvSpPr>
          <p:nvPr>
            <p:ph type="title"/>
          </p:nvPr>
        </p:nvSpPr>
        <p:spPr/>
        <p:txBody>
          <a:bodyPr>
            <a:normAutofit/>
          </a:bodyPr>
          <a:lstStyle/>
          <a:p>
            <a:r>
              <a:rPr lang="ja-JP" altLang="en-US"/>
              <a:t>照明＋画像処理による</a:t>
            </a:r>
            <a:r>
              <a:rPr lang="en-US" altLang="ja-JP"/>
              <a:t>3</a:t>
            </a:r>
            <a:r>
              <a:rPr lang="ja-JP" altLang="en-US"/>
              <a:t>次元形状形成</a:t>
            </a:r>
            <a:endParaRPr lang="en-US"/>
          </a:p>
        </p:txBody>
      </p:sp>
      <p:pic>
        <p:nvPicPr>
          <p:cNvPr id="17" name="コンテンツ プレースホルダー 16" descr="Cgで描かれたコイン&#10;&#10;中程度の精度で自動的に生成された説明">
            <a:extLst>
              <a:ext uri="{FF2B5EF4-FFF2-40B4-BE49-F238E27FC236}">
                <a16:creationId xmlns:a16="http://schemas.microsoft.com/office/drawing/2014/main" id="{6F4CCC30-E73D-31C1-51FF-7418B93889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7650" y="2115344"/>
            <a:ext cx="4192588" cy="4192588"/>
          </a:xfrm>
        </p:spPr>
      </p:pic>
      <p:pic>
        <p:nvPicPr>
          <p:cNvPr id="19" name="コンテンツ プレースホルダー 18" descr="プレート が含まれている画像&#10;&#10;自動的に生成された説明">
            <a:extLst>
              <a:ext uri="{FF2B5EF4-FFF2-40B4-BE49-F238E27FC236}">
                <a16:creationId xmlns:a16="http://schemas.microsoft.com/office/drawing/2014/main" id="{97DE8F0B-E5F8-BD9C-2E76-3AF5381D2E06}"/>
              </a:ext>
            </a:extLst>
          </p:cNvPr>
          <p:cNvPicPr>
            <a:picLocks noGrp="1" noChangeAspect="1"/>
          </p:cNvPicPr>
          <p:nvPr>
            <p:ph idx="14"/>
          </p:nvPr>
        </p:nvPicPr>
        <p:blipFill>
          <a:blip r:embed="rId3" cstate="print">
            <a:extLst>
              <a:ext uri="{28A0092B-C50C-407E-A947-70E740481C1C}">
                <a14:useLocalDpi xmlns:a14="http://schemas.microsoft.com/office/drawing/2010/main" val="0"/>
              </a:ext>
            </a:extLst>
          </a:blip>
          <a:stretch>
            <a:fillRect/>
          </a:stretch>
        </p:blipFill>
        <p:spPr>
          <a:xfrm>
            <a:off x="4703763" y="2108200"/>
            <a:ext cx="4205287" cy="4205287"/>
          </a:xfrm>
        </p:spPr>
      </p:pic>
      <p:sp>
        <p:nvSpPr>
          <p:cNvPr id="2" name="テキスト ボックス 1">
            <a:extLst>
              <a:ext uri="{FF2B5EF4-FFF2-40B4-BE49-F238E27FC236}">
                <a16:creationId xmlns:a16="http://schemas.microsoft.com/office/drawing/2014/main" id="{5477E482-A259-4C56-BA47-6D9C4B915D8C}"/>
              </a:ext>
            </a:extLst>
          </p:cNvPr>
          <p:cNvSpPr txBox="1"/>
          <p:nvPr/>
        </p:nvSpPr>
        <p:spPr>
          <a:xfrm>
            <a:off x="226337" y="5843426"/>
            <a:ext cx="360327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b="1">
                <a:latin typeface="Meiryo"/>
                <a:ea typeface="Meiryo"/>
                <a:cs typeface="Meiryo"/>
                <a:sym typeface="Meiryo"/>
              </a:rPr>
              <a:t>プロジェクトの詳細</a:t>
            </a:r>
            <a:r>
              <a:rPr lang="en-US" altLang="ja-JP" sz="1600" b="1">
                <a:latin typeface="Meiryo"/>
                <a:ea typeface="Meiryo"/>
                <a:cs typeface="Meiryo"/>
                <a:sym typeface="Meiryo"/>
              </a:rPr>
              <a:t>#4</a:t>
            </a:r>
          </a:p>
          <a:p>
            <a:r>
              <a:rPr lang="ja-JP" altLang="en-US" sz="1600" b="1">
                <a:latin typeface="Meiryo"/>
                <a:ea typeface="Meiryo"/>
                <a:cs typeface="Meiryo"/>
                <a:sym typeface="Meiryo"/>
              </a:rPr>
              <a:t>（ソリューションアイデアの内容）</a:t>
            </a:r>
            <a:endParaRPr lang="en-US" sz="1600" b="1"/>
          </a:p>
        </p:txBody>
      </p:sp>
    </p:spTree>
    <p:extLst>
      <p:ext uri="{BB962C8B-B14F-4D97-AF65-F5344CB8AC3E}">
        <p14:creationId xmlns:p14="http://schemas.microsoft.com/office/powerpoint/2010/main" val="36093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descr="アクセサリー, 屋内, 座る, モニター が含まれている画像&#10;&#10;自動的に生成された説明">
            <a:extLst>
              <a:ext uri="{FF2B5EF4-FFF2-40B4-BE49-F238E27FC236}">
                <a16:creationId xmlns:a16="http://schemas.microsoft.com/office/drawing/2014/main" id="{9F7C2989-FC3B-62D4-014C-BC3373CB1C7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7650" y="2115344"/>
            <a:ext cx="4192588" cy="4192588"/>
          </a:xfrm>
        </p:spPr>
      </p:pic>
      <p:sp>
        <p:nvSpPr>
          <p:cNvPr id="3" name="日付プレースホルダー 2">
            <a:extLst>
              <a:ext uri="{FF2B5EF4-FFF2-40B4-BE49-F238E27FC236}">
                <a16:creationId xmlns:a16="http://schemas.microsoft.com/office/drawing/2014/main" id="{5A964F73-DB1D-B848-89D2-056C547D5D9B}"/>
              </a:ext>
            </a:extLst>
          </p:cNvPr>
          <p:cNvSpPr>
            <a:spLocks noGrp="1"/>
          </p:cNvSpPr>
          <p:nvPr>
            <p:ph type="dt" sz="half" idx="10"/>
          </p:nvPr>
        </p:nvSpPr>
        <p:spPr/>
        <p:txBody>
          <a:bodyPr/>
          <a:lstStyle/>
          <a:p>
            <a:fld id="{7E697C68-43E4-4B79-9D46-943C1851328F}"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B811013C-936B-591D-7C68-989127F30269}"/>
              </a:ext>
            </a:extLst>
          </p:cNvPr>
          <p:cNvSpPr>
            <a:spLocks noGrp="1"/>
          </p:cNvSpPr>
          <p:nvPr>
            <p:ph type="sldNum" sz="quarter" idx="12"/>
          </p:nvPr>
        </p:nvSpPr>
        <p:spPr/>
        <p:txBody>
          <a:bodyPr/>
          <a:lstStyle/>
          <a:p>
            <a:fld id="{E1B69578-5199-4F05-9954-8600AE72CAEA}" type="slidenum">
              <a:rPr kumimoji="1" lang="ja-JP" altLang="en-US" smtClean="0"/>
              <a:pPr/>
              <a:t>22</a:t>
            </a:fld>
            <a:endParaRPr kumimoji="1" lang="ja-JP" altLang="en-US"/>
          </a:p>
        </p:txBody>
      </p:sp>
      <p:pic>
        <p:nvPicPr>
          <p:cNvPr id="12" name="コンテンツ プレースホルダー 11" descr="背景パターン&#10;&#10;自動的に生成された説明">
            <a:extLst>
              <a:ext uri="{FF2B5EF4-FFF2-40B4-BE49-F238E27FC236}">
                <a16:creationId xmlns:a16="http://schemas.microsoft.com/office/drawing/2014/main" id="{3B0DEC8C-C508-2A93-085B-D741E649906C}"/>
              </a:ext>
            </a:extLst>
          </p:cNvPr>
          <p:cNvPicPr>
            <a:picLocks noGrp="1" noChangeAspect="1"/>
          </p:cNvPicPr>
          <p:nvPr>
            <p:ph idx="14"/>
          </p:nvPr>
        </p:nvPicPr>
        <p:blipFill>
          <a:blip r:embed="rId3" cstate="print">
            <a:extLst>
              <a:ext uri="{28A0092B-C50C-407E-A947-70E740481C1C}">
                <a14:useLocalDpi xmlns:a14="http://schemas.microsoft.com/office/drawing/2010/main" val="0"/>
              </a:ext>
            </a:extLst>
          </a:blip>
          <a:stretch>
            <a:fillRect/>
          </a:stretch>
        </p:blipFill>
        <p:spPr>
          <a:xfrm>
            <a:off x="4703763" y="2108200"/>
            <a:ext cx="4205287" cy="4205287"/>
          </a:xfrm>
        </p:spPr>
      </p:pic>
      <p:sp>
        <p:nvSpPr>
          <p:cNvPr id="6" name="コンテンツ プレースホルダー 5">
            <a:extLst>
              <a:ext uri="{FF2B5EF4-FFF2-40B4-BE49-F238E27FC236}">
                <a16:creationId xmlns:a16="http://schemas.microsoft.com/office/drawing/2014/main" id="{9901E3BD-AF16-B97F-5502-F76B1FBD3351}"/>
              </a:ext>
            </a:extLst>
          </p:cNvPr>
          <p:cNvSpPr>
            <a:spLocks noGrp="1"/>
          </p:cNvSpPr>
          <p:nvPr>
            <p:ph idx="15"/>
          </p:nvPr>
        </p:nvSpPr>
        <p:spPr/>
        <p:txBody>
          <a:bodyPr/>
          <a:lstStyle/>
          <a:p>
            <a:r>
              <a:rPr lang="ja-JP" altLang="en-US"/>
              <a:t>既存の撮像</a:t>
            </a:r>
            <a:endParaRPr lang="en-US"/>
          </a:p>
        </p:txBody>
      </p:sp>
      <p:sp>
        <p:nvSpPr>
          <p:cNvPr id="7" name="コンテンツ プレースホルダー 6">
            <a:extLst>
              <a:ext uri="{FF2B5EF4-FFF2-40B4-BE49-F238E27FC236}">
                <a16:creationId xmlns:a16="http://schemas.microsoft.com/office/drawing/2014/main" id="{6D96F6DC-E1E2-3DDC-4D0E-3E074B4C5D56}"/>
              </a:ext>
            </a:extLst>
          </p:cNvPr>
          <p:cNvSpPr>
            <a:spLocks noGrp="1"/>
          </p:cNvSpPr>
          <p:nvPr>
            <p:ph idx="16"/>
          </p:nvPr>
        </p:nvSpPr>
        <p:spPr/>
        <p:txBody>
          <a:bodyPr/>
          <a:lstStyle/>
          <a:p>
            <a:r>
              <a:rPr lang="en-US" altLang="ja-JP"/>
              <a:t>3</a:t>
            </a:r>
            <a:r>
              <a:rPr lang="ja-JP" altLang="en-US"/>
              <a:t>次元形状撮像</a:t>
            </a:r>
            <a:endParaRPr lang="en-US"/>
          </a:p>
        </p:txBody>
      </p:sp>
      <p:sp>
        <p:nvSpPr>
          <p:cNvPr id="8" name="タイトル 7">
            <a:extLst>
              <a:ext uri="{FF2B5EF4-FFF2-40B4-BE49-F238E27FC236}">
                <a16:creationId xmlns:a16="http://schemas.microsoft.com/office/drawing/2014/main" id="{6CBA3C9C-3754-7136-7986-6062DF3D7FA6}"/>
              </a:ext>
            </a:extLst>
          </p:cNvPr>
          <p:cNvSpPr>
            <a:spLocks noGrp="1"/>
          </p:cNvSpPr>
          <p:nvPr>
            <p:ph type="title"/>
          </p:nvPr>
        </p:nvSpPr>
        <p:spPr/>
        <p:txBody>
          <a:bodyPr/>
          <a:lstStyle/>
          <a:p>
            <a:r>
              <a:rPr lang="ja-JP" altLang="en-US"/>
              <a:t>黒い金属の撮像</a:t>
            </a:r>
            <a:endParaRPr lang="en-US"/>
          </a:p>
        </p:txBody>
      </p:sp>
      <p:sp>
        <p:nvSpPr>
          <p:cNvPr id="13" name="矢印: 右 12">
            <a:extLst>
              <a:ext uri="{FF2B5EF4-FFF2-40B4-BE49-F238E27FC236}">
                <a16:creationId xmlns:a16="http://schemas.microsoft.com/office/drawing/2014/main" id="{E7871A4E-7092-B506-23C2-595ADB9A9ED6}"/>
              </a:ext>
            </a:extLst>
          </p:cNvPr>
          <p:cNvSpPr/>
          <p:nvPr/>
        </p:nvSpPr>
        <p:spPr>
          <a:xfrm rot="14213644">
            <a:off x="6867527" y="4533899"/>
            <a:ext cx="804862" cy="438150"/>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p>
        </p:txBody>
      </p:sp>
      <p:sp>
        <p:nvSpPr>
          <p:cNvPr id="2" name="テキスト ボックス 1">
            <a:extLst>
              <a:ext uri="{FF2B5EF4-FFF2-40B4-BE49-F238E27FC236}">
                <a16:creationId xmlns:a16="http://schemas.microsoft.com/office/drawing/2014/main" id="{35EE7BAA-E0FC-0D2E-F668-31E28146E0A0}"/>
              </a:ext>
            </a:extLst>
          </p:cNvPr>
          <p:cNvSpPr txBox="1"/>
          <p:nvPr/>
        </p:nvSpPr>
        <p:spPr>
          <a:xfrm>
            <a:off x="226337" y="5843426"/>
            <a:ext cx="3603279"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600">
                <a:latin typeface="Meiryo"/>
                <a:ea typeface="Meiryo"/>
                <a:cs typeface="Meiryo"/>
                <a:sym typeface="Meiryo"/>
              </a:rPr>
              <a:t>プロジェクトの詳細</a:t>
            </a:r>
            <a:r>
              <a:rPr lang="en-US" altLang="ja-JP" sz="1600">
                <a:latin typeface="Meiryo"/>
                <a:ea typeface="Meiryo"/>
                <a:cs typeface="Meiryo"/>
                <a:sym typeface="Meiryo"/>
              </a:rPr>
              <a:t>#4</a:t>
            </a:r>
          </a:p>
          <a:p>
            <a:r>
              <a:rPr lang="ja-JP" altLang="en-US" sz="1600">
                <a:latin typeface="Meiryo"/>
                <a:ea typeface="Meiryo"/>
                <a:cs typeface="Meiryo"/>
                <a:sym typeface="Meiryo"/>
              </a:rPr>
              <a:t>（ソリューションアイデアの内容）</a:t>
            </a:r>
            <a:endParaRPr lang="en-US" sz="1600"/>
          </a:p>
        </p:txBody>
      </p:sp>
    </p:spTree>
    <p:extLst>
      <p:ext uri="{BB962C8B-B14F-4D97-AF65-F5344CB8AC3E}">
        <p14:creationId xmlns:p14="http://schemas.microsoft.com/office/powerpoint/2010/main" val="352985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93A9BA-7639-7042-374B-497697A7CB35}"/>
              </a:ext>
            </a:extLst>
          </p:cNvPr>
          <p:cNvSpPr>
            <a:spLocks noGrp="1"/>
          </p:cNvSpPr>
          <p:nvPr>
            <p:ph type="title"/>
          </p:nvPr>
        </p:nvSpPr>
        <p:spPr/>
        <p:txBody>
          <a:bodyPr>
            <a:normAutofit/>
          </a:bodyPr>
          <a:lstStyle/>
          <a:p>
            <a:r>
              <a:rPr lang="ja-JP" altLang="en-US" sz="2800" i="0">
                <a:effectLst/>
                <a:latin typeface="+mn-lt"/>
              </a:rPr>
              <a:t>本プロジェクトの内容</a:t>
            </a:r>
            <a:r>
              <a:rPr lang="ja-JP" altLang="en-US" sz="2800">
                <a:latin typeface="+mn-lt"/>
              </a:rPr>
              <a:t>、</a:t>
            </a:r>
            <a:r>
              <a:rPr lang="ja-JP" altLang="en-US" sz="2800" i="0">
                <a:effectLst/>
                <a:latin typeface="+mn-lt"/>
              </a:rPr>
              <a:t>実施事項</a:t>
            </a:r>
            <a:r>
              <a:rPr lang="en-US" altLang="ja-JP" sz="2800" i="0">
                <a:effectLst/>
                <a:latin typeface="+mn-lt"/>
              </a:rPr>
              <a:t>(1)</a:t>
            </a:r>
            <a:endParaRPr kumimoji="1" lang="ja-JP" altLang="en-US" sz="2800">
              <a:latin typeface="+mn-lt"/>
            </a:endParaRPr>
          </a:p>
        </p:txBody>
      </p:sp>
      <p:sp>
        <p:nvSpPr>
          <p:cNvPr id="3" name="コンテンツ プレースホルダー 2">
            <a:extLst>
              <a:ext uri="{FF2B5EF4-FFF2-40B4-BE49-F238E27FC236}">
                <a16:creationId xmlns:a16="http://schemas.microsoft.com/office/drawing/2014/main" id="{C280515D-2D10-496C-2C8C-B439B93BAA49}"/>
              </a:ext>
            </a:extLst>
          </p:cNvPr>
          <p:cNvSpPr>
            <a:spLocks noGrp="1"/>
          </p:cNvSpPr>
          <p:nvPr>
            <p:ph idx="1"/>
          </p:nvPr>
        </p:nvSpPr>
        <p:spPr>
          <a:xfrm>
            <a:off x="154837" y="1126171"/>
            <a:ext cx="6217089" cy="4888608"/>
          </a:xfrm>
        </p:spPr>
        <p:txBody>
          <a:bodyPr>
            <a:noAutofit/>
          </a:bodyPr>
          <a:lstStyle/>
          <a:p>
            <a:pPr marL="0" indent="0" algn="l"/>
            <a:r>
              <a:rPr lang="en-US" altLang="ja-JP" sz="1800" b="1" i="0">
                <a:effectLst/>
                <a:latin typeface="+mn-lt"/>
              </a:rPr>
              <a:t>2. DX</a:t>
            </a:r>
            <a:r>
              <a:rPr lang="ja-JP" altLang="en-US" sz="1800" b="1" i="0">
                <a:effectLst/>
                <a:latin typeface="+mn-lt"/>
              </a:rPr>
              <a:t>プロジェクトの内容</a:t>
            </a:r>
            <a:endParaRPr lang="en-US" altLang="ja-JP" sz="1800" b="1" i="0">
              <a:effectLst/>
              <a:latin typeface="+mn-lt"/>
            </a:endParaRPr>
          </a:p>
          <a:p>
            <a:pPr marL="0" indent="0" algn="l"/>
            <a:r>
              <a:rPr lang="ja-JP" altLang="en-US" sz="1600" b="1">
                <a:latin typeface="+mn-lt"/>
              </a:rPr>
              <a:t>　</a:t>
            </a:r>
            <a:r>
              <a:rPr lang="ja-JP" altLang="en-US" sz="1400" b="0" i="0">
                <a:effectLst/>
                <a:latin typeface="+mn-lt"/>
              </a:rPr>
              <a:t>スリッターラインの目視検査を独自照明技術と</a:t>
            </a:r>
            <a:r>
              <a:rPr lang="en-US" altLang="ja-JP" sz="1400" b="0" i="0">
                <a:effectLst/>
                <a:latin typeface="+mn-lt"/>
              </a:rPr>
              <a:t>AI</a:t>
            </a:r>
            <a:r>
              <a:rPr lang="ja-JP" altLang="en-US" sz="1400" b="0" i="0">
                <a:effectLst/>
                <a:latin typeface="+mn-lt"/>
              </a:rPr>
              <a:t>技術を用いて自動化かつ装置稼働中に検査することを可能にします。その効果として</a:t>
            </a:r>
            <a:endParaRPr lang="en-US" altLang="ja-JP" sz="1400" b="0" i="0">
              <a:effectLst/>
              <a:latin typeface="+mn-lt"/>
            </a:endParaRPr>
          </a:p>
          <a:p>
            <a:pPr marL="300038" lvl="1" indent="0"/>
            <a:r>
              <a:rPr lang="en-US" altLang="ja-JP" sz="1400" i="0">
                <a:effectLst/>
              </a:rPr>
              <a:t>1. </a:t>
            </a:r>
            <a:r>
              <a:rPr lang="ja-JP" altLang="en-US" sz="1400" b="1" i="0">
                <a:solidFill>
                  <a:schemeClr val="accent1"/>
                </a:solidFill>
                <a:effectLst/>
              </a:rPr>
              <a:t>危険な作業を軽減</a:t>
            </a:r>
            <a:r>
              <a:rPr lang="ja-JP" altLang="en-US" sz="1400" i="0">
                <a:effectLst/>
              </a:rPr>
              <a:t>し</a:t>
            </a:r>
            <a:r>
              <a:rPr lang="ja-JP" altLang="en-US" sz="1400" b="0" i="0">
                <a:effectLst/>
              </a:rPr>
              <a:t>かつ</a:t>
            </a:r>
            <a:r>
              <a:rPr lang="ja-JP" altLang="en-US" sz="1400" b="1" i="0">
                <a:solidFill>
                  <a:schemeClr val="accent1"/>
                </a:solidFill>
                <a:effectLst/>
              </a:rPr>
              <a:t>効率を向上</a:t>
            </a:r>
            <a:r>
              <a:rPr lang="ja-JP" altLang="en-US" sz="1400" b="0" i="0">
                <a:effectLst/>
              </a:rPr>
              <a:t>します。</a:t>
            </a:r>
            <a:endParaRPr lang="en-US" altLang="ja-JP" sz="1400" b="0" i="0">
              <a:effectLst/>
            </a:endParaRPr>
          </a:p>
          <a:p>
            <a:pPr marL="300038" lvl="1" indent="0"/>
            <a:r>
              <a:rPr lang="en-US" altLang="ja-JP" sz="1400" b="0" i="0">
                <a:effectLst/>
              </a:rPr>
              <a:t>2. </a:t>
            </a:r>
            <a:r>
              <a:rPr lang="ja-JP" altLang="en-US" sz="1400" b="1" i="0">
                <a:solidFill>
                  <a:schemeClr val="accent1"/>
                </a:solidFill>
                <a:effectLst/>
              </a:rPr>
              <a:t>生産性を向上</a:t>
            </a:r>
            <a:r>
              <a:rPr lang="ja-JP" altLang="en-US" sz="1400" i="0">
                <a:effectLst/>
              </a:rPr>
              <a:t>します。</a:t>
            </a:r>
            <a:endParaRPr lang="en-US" altLang="ja-JP" sz="1400"/>
          </a:p>
          <a:p>
            <a:pPr marL="300038" lvl="1" indent="0"/>
            <a:r>
              <a:rPr lang="en-US" altLang="ja-JP" sz="1400" b="0" i="0">
                <a:effectLst/>
              </a:rPr>
              <a:t>3.</a:t>
            </a:r>
            <a:r>
              <a:rPr lang="ja-JP" altLang="en-US" sz="1400" b="0" i="0">
                <a:effectLst/>
              </a:rPr>
              <a:t> </a:t>
            </a:r>
            <a:r>
              <a:rPr lang="ja-JP" altLang="en-US" sz="1400" b="1" i="0">
                <a:solidFill>
                  <a:schemeClr val="accent1"/>
                </a:solidFill>
                <a:effectLst/>
              </a:rPr>
              <a:t>品質が向上</a:t>
            </a:r>
            <a:r>
              <a:rPr lang="ja-JP" altLang="en-US" sz="1400" b="0" i="0">
                <a:effectLst/>
              </a:rPr>
              <a:t>します。</a:t>
            </a:r>
            <a:endParaRPr lang="en-US" altLang="ja-JP" sz="1400"/>
          </a:p>
          <a:p>
            <a:pPr marL="0" indent="0"/>
            <a:r>
              <a:rPr lang="ja-JP" altLang="en-US" sz="1400" b="0" i="0">
                <a:effectLst/>
                <a:latin typeface="+mn-lt"/>
              </a:rPr>
              <a:t>　自動化の障壁である下記課題の解決をめざします。</a:t>
            </a:r>
            <a:endParaRPr lang="en-US" altLang="ja-JP" sz="1400" b="0" i="0">
              <a:effectLst/>
              <a:latin typeface="+mn-lt"/>
            </a:endParaRPr>
          </a:p>
          <a:p>
            <a:pPr marL="800100" lvl="1" indent="-342900" algn="l">
              <a:buFont typeface="+mj-ea"/>
              <a:buAutoNum type="circleNumDbPlain"/>
            </a:pPr>
            <a:r>
              <a:rPr lang="ja-JP" altLang="en-US" sz="1400" b="0" i="0">
                <a:effectLst/>
              </a:rPr>
              <a:t>従来の照明技術では</a:t>
            </a:r>
            <a:r>
              <a:rPr lang="ja-JP" altLang="en-US" sz="1400" b="1" i="0">
                <a:solidFill>
                  <a:schemeClr val="accent1"/>
                </a:solidFill>
                <a:effectLst/>
              </a:rPr>
              <a:t>無害疵（凸）と有害疵（凹）</a:t>
            </a:r>
            <a:r>
              <a:rPr lang="ja-JP" altLang="en-US" sz="1400" b="1">
                <a:solidFill>
                  <a:schemeClr val="accent1"/>
                </a:solidFill>
              </a:rPr>
              <a:t>の</a:t>
            </a:r>
            <a:r>
              <a:rPr lang="ja-JP" altLang="en-US" sz="1400" b="1" i="0">
                <a:solidFill>
                  <a:schemeClr val="accent1"/>
                </a:solidFill>
                <a:effectLst/>
              </a:rPr>
              <a:t>判別</a:t>
            </a:r>
            <a:r>
              <a:rPr lang="ja-JP" altLang="en-US" sz="1400" b="1">
                <a:solidFill>
                  <a:schemeClr val="accent1"/>
                </a:solidFill>
              </a:rPr>
              <a:t>困難</a:t>
            </a:r>
            <a:endParaRPr lang="en-US" altLang="ja-JP" sz="1400" b="1" i="0">
              <a:effectLst/>
            </a:endParaRPr>
          </a:p>
          <a:p>
            <a:pPr marL="800100" lvl="1" indent="-342900" algn="l">
              <a:buFont typeface="+mj-ea"/>
              <a:buAutoNum type="circleNumDbPlain"/>
            </a:pPr>
            <a:r>
              <a:rPr lang="ja-JP" altLang="en-US" sz="1400"/>
              <a:t>凹凸の大小、変色など不良判定にノウハウがあり、</a:t>
            </a:r>
            <a:r>
              <a:rPr lang="ja-JP" altLang="en-US" sz="1400" b="1">
                <a:solidFill>
                  <a:schemeClr val="accent1"/>
                </a:solidFill>
              </a:rPr>
              <a:t>熟練</a:t>
            </a:r>
            <a:r>
              <a:rPr lang="ja-JP" altLang="en-US" sz="1400"/>
              <a:t>が必要</a:t>
            </a:r>
            <a:endParaRPr lang="en-US" altLang="ja-JP" sz="1400" b="0" i="0">
              <a:effectLst/>
            </a:endParaRPr>
          </a:p>
          <a:p>
            <a:pPr marL="800100" lvl="1" indent="-342900" algn="l">
              <a:buFont typeface="+mj-ea"/>
              <a:buAutoNum type="circleNumDbPlain"/>
            </a:pPr>
            <a:r>
              <a:rPr lang="ja-JP" altLang="en-US" sz="1400" b="0" i="0">
                <a:effectLst/>
              </a:rPr>
              <a:t>撮像設備が大型で</a:t>
            </a:r>
            <a:r>
              <a:rPr lang="ja-JP" altLang="en-US" sz="1400" b="1" i="0">
                <a:solidFill>
                  <a:schemeClr val="accent1"/>
                </a:solidFill>
                <a:effectLst/>
              </a:rPr>
              <a:t>装置内への設営</a:t>
            </a:r>
            <a:r>
              <a:rPr lang="ja-JP" altLang="en-US" sz="1400" b="0" i="0">
                <a:effectLst/>
              </a:rPr>
              <a:t>が困難</a:t>
            </a:r>
            <a:endParaRPr lang="en-US" altLang="ja-JP" sz="1400" b="0" i="0">
              <a:effectLst/>
            </a:endParaRPr>
          </a:p>
          <a:p>
            <a:pPr marL="457200" lvl="1" indent="0" algn="l"/>
            <a:endParaRPr lang="ja-JP" altLang="en-US" sz="1600" b="0" i="0">
              <a:effectLst/>
            </a:endParaRPr>
          </a:p>
          <a:p>
            <a:pPr marL="0" indent="0" algn="l"/>
            <a:r>
              <a:rPr lang="en-US" altLang="ja-JP" sz="1800" b="1" i="0">
                <a:effectLst/>
                <a:latin typeface="+mn-lt"/>
              </a:rPr>
              <a:t>3. </a:t>
            </a:r>
            <a:r>
              <a:rPr lang="ja-JP" altLang="en-US" sz="1800" b="1" i="0">
                <a:effectLst/>
                <a:latin typeface="+mn-lt"/>
              </a:rPr>
              <a:t>開発の実施事項</a:t>
            </a:r>
            <a:endParaRPr lang="en-US" altLang="ja-JP" sz="1800" b="1" i="0">
              <a:effectLst/>
              <a:latin typeface="+mn-lt"/>
            </a:endParaRPr>
          </a:p>
          <a:p>
            <a:pPr marL="0" indent="0" algn="l"/>
            <a:r>
              <a:rPr lang="ja-JP" altLang="en-US" sz="1600">
                <a:latin typeface="+mn-lt"/>
              </a:rPr>
              <a:t>　</a:t>
            </a:r>
            <a:r>
              <a:rPr lang="ja-JP" altLang="en-US" sz="1400">
                <a:latin typeface="+mn-lt"/>
              </a:rPr>
              <a:t>現場の撮像機器設置を模擬した実験設備を構築し、</a:t>
            </a:r>
            <a:endParaRPr lang="ja-JP" altLang="en-US" sz="1400" b="0" i="0">
              <a:effectLst/>
              <a:latin typeface="+mn-lt"/>
            </a:endParaRPr>
          </a:p>
          <a:p>
            <a:pPr marL="800100" lvl="1" indent="-342900" algn="l">
              <a:buFont typeface="+mj-ea"/>
              <a:buAutoNum type="circleNumDbPlain"/>
            </a:pPr>
            <a:r>
              <a:rPr lang="ja-JP" altLang="en-US" sz="1400" b="0" i="0">
                <a:effectLst/>
              </a:rPr>
              <a:t>照明方法の改善による</a:t>
            </a:r>
            <a:r>
              <a:rPr lang="ja-JP" altLang="en-US" sz="1400" b="1" i="0">
                <a:solidFill>
                  <a:schemeClr val="accent1"/>
                </a:solidFill>
                <a:effectLst/>
              </a:rPr>
              <a:t>表面凹凸の検出精度</a:t>
            </a:r>
            <a:r>
              <a:rPr lang="ja-JP" altLang="en-US" sz="1400" b="0" i="0">
                <a:effectLst/>
              </a:rPr>
              <a:t>の向上を図ります</a:t>
            </a:r>
          </a:p>
          <a:p>
            <a:pPr marL="800100" lvl="1" indent="-342900" algn="l">
              <a:buFont typeface="+mj-ea"/>
              <a:buAutoNum type="circleNumDbPlain"/>
            </a:pPr>
            <a:r>
              <a:rPr lang="en-US" altLang="ja-JP" sz="1400" b="0" i="0">
                <a:effectLst/>
              </a:rPr>
              <a:t>AI</a:t>
            </a:r>
            <a:r>
              <a:rPr lang="ja-JP" altLang="en-US" sz="1400" b="0" i="0">
                <a:effectLst/>
              </a:rPr>
              <a:t>ソフトウェアの開発による</a:t>
            </a:r>
            <a:r>
              <a:rPr lang="ja-JP" altLang="en-US" sz="1400" b="1" i="0">
                <a:solidFill>
                  <a:schemeClr val="accent1"/>
                </a:solidFill>
                <a:effectLst/>
              </a:rPr>
              <a:t>無害疵と有害疵との</a:t>
            </a:r>
            <a:r>
              <a:rPr lang="ja-JP" altLang="en-US" sz="1400" b="1">
                <a:solidFill>
                  <a:schemeClr val="accent1"/>
                </a:solidFill>
              </a:rPr>
              <a:t>判別</a:t>
            </a:r>
            <a:r>
              <a:rPr lang="ja-JP" altLang="en-US" sz="1400"/>
              <a:t>性能を向上します。</a:t>
            </a:r>
            <a:endParaRPr lang="en-US" altLang="ja-JP" sz="1400"/>
          </a:p>
          <a:p>
            <a:pPr marL="800100" lvl="1" indent="-342900" algn="l">
              <a:buFont typeface="+mj-ea"/>
              <a:buAutoNum type="circleNumDbPlain"/>
            </a:pPr>
            <a:r>
              <a:rPr lang="ja-JP" altLang="en-US" sz="1400" b="0" i="0">
                <a:effectLst/>
              </a:rPr>
              <a:t>撮像機器選定を含む</a:t>
            </a:r>
            <a:r>
              <a:rPr lang="ja-JP" altLang="en-US" sz="1400" b="1" i="0">
                <a:solidFill>
                  <a:schemeClr val="accent1"/>
                </a:solidFill>
                <a:effectLst/>
              </a:rPr>
              <a:t>システムおよび設営設備を設計</a:t>
            </a:r>
            <a:r>
              <a:rPr lang="ja-JP" altLang="en-US" sz="1400" b="0" i="0">
                <a:effectLst/>
              </a:rPr>
              <a:t>をします。</a:t>
            </a:r>
            <a:endParaRPr lang="en-US" altLang="ja-JP" sz="1400" b="0" i="0">
              <a:effectLst/>
            </a:endParaRPr>
          </a:p>
          <a:p>
            <a:pPr marL="800100" lvl="1" indent="-342900" algn="l">
              <a:buFont typeface="+mj-ea"/>
              <a:buAutoNum type="circleNumDbPlain"/>
            </a:pPr>
            <a:r>
              <a:rPr lang="ja-JP" altLang="en-US" sz="1400"/>
              <a:t>装置</a:t>
            </a:r>
            <a:r>
              <a:rPr lang="ja-JP" altLang="en-US" sz="1400" b="1">
                <a:solidFill>
                  <a:schemeClr val="accent1"/>
                </a:solidFill>
              </a:rPr>
              <a:t>稼働中での検査</a:t>
            </a:r>
            <a:r>
              <a:rPr lang="ja-JP" altLang="en-US" sz="1400"/>
              <a:t>を想定した検査と画像処理を開発します。</a:t>
            </a:r>
            <a:endParaRPr lang="ja-JP" altLang="en-US" sz="1400" b="0" i="0">
              <a:effectLst/>
            </a:endParaRPr>
          </a:p>
          <a:p>
            <a:endParaRPr kumimoji="1" lang="ja-JP" altLang="en-US" sz="1600">
              <a:latin typeface="+mn-lt"/>
            </a:endParaRPr>
          </a:p>
        </p:txBody>
      </p:sp>
      <p:sp>
        <p:nvSpPr>
          <p:cNvPr id="4" name="日付プレースホルダー 3">
            <a:extLst>
              <a:ext uri="{FF2B5EF4-FFF2-40B4-BE49-F238E27FC236}">
                <a16:creationId xmlns:a16="http://schemas.microsoft.com/office/drawing/2014/main" id="{AD142CE6-4E26-7222-4922-A78194843FE1}"/>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0E185F75-0C25-A338-C1B5-E051989B04BA}"/>
              </a:ext>
            </a:extLst>
          </p:cNvPr>
          <p:cNvSpPr>
            <a:spLocks noGrp="1"/>
          </p:cNvSpPr>
          <p:nvPr>
            <p:ph type="sldNum" sz="quarter" idx="12"/>
          </p:nvPr>
        </p:nvSpPr>
        <p:spPr/>
        <p:txBody>
          <a:bodyPr/>
          <a:lstStyle/>
          <a:p>
            <a:fld id="{E1B69578-5199-4F05-9954-8600AE72CAEA}" type="slidenum">
              <a:rPr kumimoji="1" lang="ja-JP" altLang="en-US" smtClean="0"/>
              <a:pPr/>
              <a:t>2</a:t>
            </a:fld>
            <a:endParaRPr kumimoji="1" lang="ja-JP" altLang="en-US"/>
          </a:p>
        </p:txBody>
      </p:sp>
      <p:pic>
        <p:nvPicPr>
          <p:cNvPr id="9" name="図 8">
            <a:extLst>
              <a:ext uri="{FF2B5EF4-FFF2-40B4-BE49-F238E27FC236}">
                <a16:creationId xmlns:a16="http://schemas.microsoft.com/office/drawing/2014/main" id="{B5059798-B5B0-5E57-321F-8198914B885C}"/>
              </a:ext>
            </a:extLst>
          </p:cNvPr>
          <p:cNvPicPr>
            <a:picLocks noChangeAspect="1"/>
          </p:cNvPicPr>
          <p:nvPr/>
        </p:nvPicPr>
        <p:blipFill rotWithShape="1">
          <a:blip r:embed="rId3"/>
          <a:srcRect l="824" t="264" r="1"/>
          <a:stretch/>
        </p:blipFill>
        <p:spPr>
          <a:xfrm>
            <a:off x="6344914" y="1461543"/>
            <a:ext cx="2145062" cy="1547942"/>
          </a:xfrm>
          <a:prstGeom prst="rect">
            <a:avLst/>
          </a:prstGeom>
        </p:spPr>
      </p:pic>
      <p:sp>
        <p:nvSpPr>
          <p:cNvPr id="10" name="楕円 9">
            <a:extLst>
              <a:ext uri="{FF2B5EF4-FFF2-40B4-BE49-F238E27FC236}">
                <a16:creationId xmlns:a16="http://schemas.microsoft.com/office/drawing/2014/main" id="{710BA451-7CAC-A973-540D-B239619E8FCB}"/>
              </a:ext>
            </a:extLst>
          </p:cNvPr>
          <p:cNvSpPr/>
          <p:nvPr/>
        </p:nvSpPr>
        <p:spPr>
          <a:xfrm>
            <a:off x="7688412" y="2055246"/>
            <a:ext cx="424873" cy="424873"/>
          </a:xfrm>
          <a:prstGeom prst="ellipse">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DE1A5AD-DAB6-9FAB-1295-B670462A87B6}"/>
              </a:ext>
            </a:extLst>
          </p:cNvPr>
          <p:cNvSpPr txBox="1"/>
          <p:nvPr/>
        </p:nvSpPr>
        <p:spPr>
          <a:xfrm>
            <a:off x="7500738" y="2980965"/>
            <a:ext cx="800219" cy="338554"/>
          </a:xfrm>
          <a:prstGeom prst="rect">
            <a:avLst/>
          </a:prstGeom>
          <a:noFill/>
        </p:spPr>
        <p:txBody>
          <a:bodyPr wrap="none" rtlCol="0">
            <a:spAutoFit/>
          </a:bodyPr>
          <a:lstStyle/>
          <a:p>
            <a:r>
              <a:rPr kumimoji="1" lang="ja-JP" altLang="en-US" sz="1600" b="1">
                <a:solidFill>
                  <a:srgbClr val="C00000"/>
                </a:solidFill>
              </a:rPr>
              <a:t>有害疵</a:t>
            </a:r>
          </a:p>
        </p:txBody>
      </p:sp>
      <p:cxnSp>
        <p:nvCxnSpPr>
          <p:cNvPr id="13" name="直線矢印コネクタ 12">
            <a:extLst>
              <a:ext uri="{FF2B5EF4-FFF2-40B4-BE49-F238E27FC236}">
                <a16:creationId xmlns:a16="http://schemas.microsoft.com/office/drawing/2014/main" id="{C9663C61-5A86-0010-1E02-BB36E6392282}"/>
              </a:ext>
            </a:extLst>
          </p:cNvPr>
          <p:cNvCxnSpPr>
            <a:stCxn id="11" idx="0"/>
            <a:endCxn id="10" idx="4"/>
          </p:cNvCxnSpPr>
          <p:nvPr/>
        </p:nvCxnSpPr>
        <p:spPr>
          <a:xfrm flipV="1">
            <a:off x="7900848" y="2480119"/>
            <a:ext cx="1" cy="50084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C9BFA613-859B-5D5D-6AFF-899D762EEE88}"/>
              </a:ext>
            </a:extLst>
          </p:cNvPr>
          <p:cNvPicPr>
            <a:picLocks noChangeAspect="1"/>
          </p:cNvPicPr>
          <p:nvPr/>
        </p:nvPicPr>
        <p:blipFill>
          <a:blip r:embed="rId4"/>
          <a:stretch>
            <a:fillRect/>
          </a:stretch>
        </p:blipFill>
        <p:spPr>
          <a:xfrm flipH="1">
            <a:off x="6398938" y="3733824"/>
            <a:ext cx="1730331" cy="2157627"/>
          </a:xfrm>
          <a:prstGeom prst="rect">
            <a:avLst/>
          </a:prstGeom>
        </p:spPr>
      </p:pic>
      <p:sp>
        <p:nvSpPr>
          <p:cNvPr id="15" name="テキスト ボックス 14">
            <a:extLst>
              <a:ext uri="{FF2B5EF4-FFF2-40B4-BE49-F238E27FC236}">
                <a16:creationId xmlns:a16="http://schemas.microsoft.com/office/drawing/2014/main" id="{F407CEE5-A751-A91B-98BE-6A0696CE34AD}"/>
              </a:ext>
            </a:extLst>
          </p:cNvPr>
          <p:cNvSpPr txBox="1"/>
          <p:nvPr/>
        </p:nvSpPr>
        <p:spPr>
          <a:xfrm>
            <a:off x="6138081" y="5889949"/>
            <a:ext cx="2784737" cy="523220"/>
          </a:xfrm>
          <a:prstGeom prst="rect">
            <a:avLst/>
          </a:prstGeom>
          <a:noFill/>
        </p:spPr>
        <p:txBody>
          <a:bodyPr wrap="none" rtlCol="0">
            <a:spAutoFit/>
          </a:bodyPr>
          <a:lstStyle/>
          <a:p>
            <a:r>
              <a:rPr lang="ja-JP" altLang="en-US" sz="1400"/>
              <a:t>内容</a:t>
            </a:r>
            <a:r>
              <a:rPr lang="en-US" altLang="ja-JP" sz="1400"/>
              <a:t>2. </a:t>
            </a:r>
            <a:r>
              <a:rPr kumimoji="1" lang="ja-JP" altLang="en-US" sz="1400"/>
              <a:t>③</a:t>
            </a:r>
            <a:endParaRPr kumimoji="1" lang="en-US" altLang="ja-JP" sz="1400"/>
          </a:p>
          <a:p>
            <a:r>
              <a:rPr kumimoji="1" lang="ja-JP" altLang="en-US" sz="1400"/>
              <a:t>限られた空間への検査システム設営</a:t>
            </a:r>
          </a:p>
        </p:txBody>
      </p:sp>
      <p:sp>
        <p:nvSpPr>
          <p:cNvPr id="8" name="テキスト ボックス 7">
            <a:extLst>
              <a:ext uri="{FF2B5EF4-FFF2-40B4-BE49-F238E27FC236}">
                <a16:creationId xmlns:a16="http://schemas.microsoft.com/office/drawing/2014/main" id="{DE6F8265-C1F2-8B72-EABD-C75182DCEE9D}"/>
              </a:ext>
            </a:extLst>
          </p:cNvPr>
          <p:cNvSpPr txBox="1"/>
          <p:nvPr/>
        </p:nvSpPr>
        <p:spPr>
          <a:xfrm>
            <a:off x="6242002" y="3212106"/>
            <a:ext cx="2383986" cy="523220"/>
          </a:xfrm>
          <a:prstGeom prst="rect">
            <a:avLst/>
          </a:prstGeom>
          <a:noFill/>
        </p:spPr>
        <p:txBody>
          <a:bodyPr wrap="none" rtlCol="0">
            <a:spAutoFit/>
          </a:bodyPr>
          <a:lstStyle/>
          <a:p>
            <a:r>
              <a:rPr lang="ja-JP" altLang="en-US" sz="1400"/>
              <a:t>内容</a:t>
            </a:r>
            <a:r>
              <a:rPr lang="en-US" altLang="ja-JP" sz="1400"/>
              <a:t>2. </a:t>
            </a:r>
            <a:r>
              <a:rPr kumimoji="1" lang="ja-JP" altLang="en-US" sz="1400"/>
              <a:t>①</a:t>
            </a:r>
            <a:r>
              <a:rPr kumimoji="1" lang="en-US" altLang="ja-JP" sz="1400"/>
              <a:t>, </a:t>
            </a:r>
            <a:r>
              <a:rPr kumimoji="1" lang="ja-JP" altLang="en-US" sz="1400"/>
              <a:t>②</a:t>
            </a:r>
            <a:endParaRPr kumimoji="1" lang="en-US" altLang="ja-JP" sz="1400"/>
          </a:p>
          <a:p>
            <a:r>
              <a:rPr kumimoji="1" lang="ja-JP" altLang="en-US" sz="1400"/>
              <a:t>製品の無害疵と有害疵の判別</a:t>
            </a:r>
          </a:p>
        </p:txBody>
      </p:sp>
      <p:sp>
        <p:nvSpPr>
          <p:cNvPr id="17" name="楕円 16">
            <a:extLst>
              <a:ext uri="{FF2B5EF4-FFF2-40B4-BE49-F238E27FC236}">
                <a16:creationId xmlns:a16="http://schemas.microsoft.com/office/drawing/2014/main" id="{E73850E5-9FE9-ABA6-FCB7-84EBA8CB9638}"/>
              </a:ext>
            </a:extLst>
          </p:cNvPr>
          <p:cNvSpPr/>
          <p:nvPr/>
        </p:nvSpPr>
        <p:spPr>
          <a:xfrm>
            <a:off x="6698007" y="1662744"/>
            <a:ext cx="800219" cy="1156608"/>
          </a:xfrm>
          <a:prstGeom prst="ellipse">
            <a:avLst/>
          </a:prstGeom>
          <a:noFill/>
          <a:ln w="1905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70D40BA-AA41-43F6-0BB9-E2F27099F496}"/>
              </a:ext>
            </a:extLst>
          </p:cNvPr>
          <p:cNvSpPr txBox="1"/>
          <p:nvPr/>
        </p:nvSpPr>
        <p:spPr>
          <a:xfrm>
            <a:off x="6398938" y="2977257"/>
            <a:ext cx="800219" cy="338554"/>
          </a:xfrm>
          <a:prstGeom prst="rect">
            <a:avLst/>
          </a:prstGeom>
          <a:noFill/>
        </p:spPr>
        <p:txBody>
          <a:bodyPr wrap="none" rtlCol="0">
            <a:spAutoFit/>
          </a:bodyPr>
          <a:lstStyle/>
          <a:p>
            <a:r>
              <a:rPr kumimoji="1" lang="ja-JP" altLang="en-US" sz="1600" b="1">
                <a:solidFill>
                  <a:schemeClr val="accent1"/>
                </a:solidFill>
              </a:rPr>
              <a:t>無害疵</a:t>
            </a:r>
          </a:p>
        </p:txBody>
      </p:sp>
      <p:cxnSp>
        <p:nvCxnSpPr>
          <p:cNvPr id="19" name="直線矢印コネクタ 18">
            <a:extLst>
              <a:ext uri="{FF2B5EF4-FFF2-40B4-BE49-F238E27FC236}">
                <a16:creationId xmlns:a16="http://schemas.microsoft.com/office/drawing/2014/main" id="{7DD36895-AB0E-FF32-559A-82989D68DAC9}"/>
              </a:ext>
            </a:extLst>
          </p:cNvPr>
          <p:cNvCxnSpPr>
            <a:cxnSpLocks/>
            <a:stCxn id="18" idx="0"/>
            <a:endCxn id="17" idx="3"/>
          </p:cNvCxnSpPr>
          <p:nvPr/>
        </p:nvCxnSpPr>
        <p:spPr>
          <a:xfrm flipV="1">
            <a:off x="6799048" y="2649971"/>
            <a:ext cx="16148" cy="327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四角形: 角を丸くする 22">
            <a:extLst>
              <a:ext uri="{FF2B5EF4-FFF2-40B4-BE49-F238E27FC236}">
                <a16:creationId xmlns:a16="http://schemas.microsoft.com/office/drawing/2014/main" id="{353FC8C1-0C81-4E79-AB98-633D0D15101D}"/>
              </a:ext>
            </a:extLst>
          </p:cNvPr>
          <p:cNvSpPr/>
          <p:nvPr/>
        </p:nvSpPr>
        <p:spPr>
          <a:xfrm>
            <a:off x="6771609" y="3995833"/>
            <a:ext cx="1291671" cy="620472"/>
          </a:xfrm>
          <a:prstGeom prst="roundRect">
            <a:avLst>
              <a:gd name="adj" fmla="val 23644"/>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4" name="テキスト ボックス 23">
            <a:extLst>
              <a:ext uri="{FF2B5EF4-FFF2-40B4-BE49-F238E27FC236}">
                <a16:creationId xmlns:a16="http://schemas.microsoft.com/office/drawing/2014/main" id="{19E4E90F-772E-310E-1630-BE64BC387385}"/>
              </a:ext>
            </a:extLst>
          </p:cNvPr>
          <p:cNvSpPr txBox="1"/>
          <p:nvPr/>
        </p:nvSpPr>
        <p:spPr>
          <a:xfrm>
            <a:off x="8174976" y="4129240"/>
            <a:ext cx="1222052" cy="307777"/>
          </a:xfrm>
          <a:prstGeom prst="rect">
            <a:avLst/>
          </a:prstGeom>
          <a:noFill/>
        </p:spPr>
        <p:txBody>
          <a:bodyPr wrap="square" rtlCol="0">
            <a:spAutoFit/>
          </a:bodyPr>
          <a:lstStyle/>
          <a:p>
            <a:r>
              <a:rPr lang="ja-JP" altLang="en-US" sz="1400"/>
              <a:t>設置場所</a:t>
            </a:r>
            <a:endParaRPr lang="en-US" sz="1400"/>
          </a:p>
        </p:txBody>
      </p:sp>
    </p:spTree>
    <p:extLst>
      <p:ext uri="{BB962C8B-B14F-4D97-AF65-F5344CB8AC3E}">
        <p14:creationId xmlns:p14="http://schemas.microsoft.com/office/powerpoint/2010/main" val="147788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806D19B-066B-2413-4624-9C3AD8CD72AE}"/>
              </a:ext>
            </a:extLst>
          </p:cNvPr>
          <p:cNvSpPr>
            <a:spLocks noGrp="1"/>
          </p:cNvSpPr>
          <p:nvPr>
            <p:ph idx="1"/>
          </p:nvPr>
        </p:nvSpPr>
        <p:spPr>
          <a:xfrm>
            <a:off x="197557" y="1106132"/>
            <a:ext cx="8647289" cy="4718761"/>
          </a:xfrm>
        </p:spPr>
        <p:txBody>
          <a:bodyPr>
            <a:normAutofit/>
          </a:bodyPr>
          <a:lstStyle/>
          <a:p>
            <a:pPr marL="0" indent="0" algn="l"/>
            <a:r>
              <a:rPr lang="en-US" altLang="ja-JP" sz="1800" b="1" i="0">
                <a:effectLst/>
                <a:latin typeface="+mn-lt"/>
              </a:rPr>
              <a:t>4. </a:t>
            </a:r>
            <a:r>
              <a:rPr lang="ja-JP" altLang="en-US" sz="1800" b="1" i="0">
                <a:effectLst/>
                <a:latin typeface="+mn-lt"/>
              </a:rPr>
              <a:t>実証実験の</a:t>
            </a:r>
            <a:r>
              <a:rPr lang="ja-JP" altLang="en-US" sz="1800" b="1">
                <a:latin typeface="+mn-lt"/>
              </a:rPr>
              <a:t>実施事項</a:t>
            </a:r>
            <a:endParaRPr lang="en-US" altLang="ja-JP" sz="1800" b="1">
              <a:latin typeface="+mn-lt"/>
            </a:endParaRPr>
          </a:p>
          <a:p>
            <a:pPr marL="0" indent="0" algn="l"/>
            <a:r>
              <a:rPr lang="ja-JP" altLang="en-US" sz="1800" b="0" i="0">
                <a:effectLst/>
                <a:latin typeface="Söhne"/>
              </a:rPr>
              <a:t>　</a:t>
            </a:r>
            <a:r>
              <a:rPr lang="ja-JP" altLang="en-US" sz="1600" b="0" i="0">
                <a:effectLst/>
                <a:latin typeface="Söhne"/>
              </a:rPr>
              <a:t>東京スチールセンターのスリッターラインのうち、実証実験ではピンチ</a:t>
            </a:r>
            <a:r>
              <a:rPr lang="en-US" altLang="ja-JP" sz="1600" b="0" i="0">
                <a:effectLst/>
                <a:latin typeface="Söhne"/>
              </a:rPr>
              <a:t>&amp;</a:t>
            </a:r>
            <a:r>
              <a:rPr lang="ja-JP" altLang="en-US" sz="1600" b="0" i="0">
                <a:effectLst/>
                <a:latin typeface="Söhne"/>
              </a:rPr>
              <a:t>レベラ下流に撮像機器および</a:t>
            </a:r>
            <a:r>
              <a:rPr lang="en-US" altLang="ja-JP" sz="1600" b="0" i="0">
                <a:effectLst/>
                <a:latin typeface="Söhne"/>
              </a:rPr>
              <a:t>AI</a:t>
            </a:r>
            <a:r>
              <a:rPr lang="ja-JP" altLang="en-US" sz="1600" b="0" i="0">
                <a:effectLst/>
                <a:latin typeface="Söhne"/>
              </a:rPr>
              <a:t>による判別機能を設置します。</a:t>
            </a:r>
          </a:p>
          <a:p>
            <a:pPr marL="914400" lvl="1" indent="-457200" algn="l">
              <a:buFont typeface="+mj-ea"/>
              <a:buAutoNum type="circleNumDbPlain"/>
            </a:pPr>
            <a:r>
              <a:rPr lang="ja-JP" altLang="en-US" sz="1600" b="0" i="0">
                <a:effectLst/>
                <a:latin typeface="Söhne"/>
              </a:rPr>
              <a:t>設計開発した疵検査装置による撮像試験を実施します。</a:t>
            </a:r>
          </a:p>
          <a:p>
            <a:pPr marL="914400" lvl="1" indent="-457200" algn="l">
              <a:buFont typeface="+mj-ea"/>
              <a:buAutoNum type="circleNumDbPlain"/>
            </a:pPr>
            <a:r>
              <a:rPr lang="ja-JP" altLang="en-US" sz="1600" b="0" i="0">
                <a:effectLst/>
                <a:latin typeface="Söhne"/>
              </a:rPr>
              <a:t>表面凹凸の検出精度と</a:t>
            </a:r>
            <a:r>
              <a:rPr lang="ja-JP" altLang="en-US" sz="1600" b="0" i="0">
                <a:effectLst/>
                <a:latin typeface="+mj-lt"/>
              </a:rPr>
              <a:t>無害疵と有害疵の判別性能を評価します。</a:t>
            </a:r>
            <a:endParaRPr lang="ja-JP" altLang="en-US" sz="1600" b="0" i="0">
              <a:effectLst/>
              <a:latin typeface="Söhne"/>
            </a:endParaRPr>
          </a:p>
          <a:p>
            <a:pPr marL="914400" lvl="1" indent="-457200" algn="l">
              <a:buFont typeface="+mj-ea"/>
              <a:buAutoNum type="circleNumDbPlain"/>
            </a:pPr>
            <a:r>
              <a:rPr lang="ja-JP" altLang="en-US" sz="1600" b="0" i="0">
                <a:effectLst/>
                <a:latin typeface="Söhne"/>
              </a:rPr>
              <a:t>製造環境下での効果の検証と安全性を評価します。</a:t>
            </a:r>
            <a:endParaRPr lang="en-US" altLang="ja-JP" sz="1600" b="0" i="0">
              <a:effectLst/>
              <a:latin typeface="Söhne"/>
            </a:endParaRPr>
          </a:p>
          <a:p>
            <a:endParaRPr kumimoji="1" lang="ja-JP" altLang="en-US" sz="1600"/>
          </a:p>
        </p:txBody>
      </p:sp>
      <p:sp>
        <p:nvSpPr>
          <p:cNvPr id="4" name="日付プレースホルダー 3">
            <a:extLst>
              <a:ext uri="{FF2B5EF4-FFF2-40B4-BE49-F238E27FC236}">
                <a16:creationId xmlns:a16="http://schemas.microsoft.com/office/drawing/2014/main" id="{6A01AD00-8656-D5C7-B1E4-D83F58486F7D}"/>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D567659B-58B7-126E-A811-E17C0D144ACD}"/>
              </a:ext>
            </a:extLst>
          </p:cNvPr>
          <p:cNvSpPr>
            <a:spLocks noGrp="1"/>
          </p:cNvSpPr>
          <p:nvPr>
            <p:ph type="sldNum" sz="quarter" idx="12"/>
          </p:nvPr>
        </p:nvSpPr>
        <p:spPr/>
        <p:txBody>
          <a:bodyPr/>
          <a:lstStyle/>
          <a:p>
            <a:fld id="{E1B69578-5199-4F05-9954-8600AE72CAEA}" type="slidenum">
              <a:rPr kumimoji="1" lang="ja-JP" altLang="en-US" smtClean="0"/>
              <a:pPr/>
              <a:t>3</a:t>
            </a:fld>
            <a:endParaRPr kumimoji="1" lang="ja-JP" altLang="en-US"/>
          </a:p>
        </p:txBody>
      </p:sp>
      <p:sp>
        <p:nvSpPr>
          <p:cNvPr id="11" name="タイトル 1">
            <a:extLst>
              <a:ext uri="{FF2B5EF4-FFF2-40B4-BE49-F238E27FC236}">
                <a16:creationId xmlns:a16="http://schemas.microsoft.com/office/drawing/2014/main" id="{734FEB39-0855-2AF7-8730-969E350AA1A3}"/>
              </a:ext>
            </a:extLst>
          </p:cNvPr>
          <p:cNvSpPr>
            <a:spLocks noGrp="1"/>
          </p:cNvSpPr>
          <p:nvPr>
            <p:ph type="title"/>
          </p:nvPr>
        </p:nvSpPr>
        <p:spPr>
          <a:xfrm>
            <a:off x="197557" y="146756"/>
            <a:ext cx="6732161" cy="609600"/>
          </a:xfrm>
        </p:spPr>
        <p:txBody>
          <a:bodyPr>
            <a:normAutofit/>
          </a:bodyPr>
          <a:lstStyle/>
          <a:p>
            <a:r>
              <a:rPr lang="ja-JP" altLang="en-US" sz="2800" i="0">
                <a:effectLst/>
                <a:latin typeface="+mn-lt"/>
              </a:rPr>
              <a:t>本プロジェクトの内容</a:t>
            </a:r>
            <a:r>
              <a:rPr lang="ja-JP" altLang="en-US" sz="2800">
                <a:latin typeface="+mn-lt"/>
              </a:rPr>
              <a:t>、</a:t>
            </a:r>
            <a:r>
              <a:rPr lang="ja-JP" altLang="en-US" sz="2800" i="0">
                <a:effectLst/>
                <a:latin typeface="+mn-lt"/>
              </a:rPr>
              <a:t>実施事項</a:t>
            </a:r>
            <a:r>
              <a:rPr lang="en-US" altLang="ja-JP" sz="2800" i="0">
                <a:effectLst/>
                <a:latin typeface="+mn-lt"/>
              </a:rPr>
              <a:t>(2)</a:t>
            </a:r>
            <a:endParaRPr kumimoji="1" lang="ja-JP" altLang="en-US" sz="2800">
              <a:latin typeface="+mn-lt"/>
            </a:endParaRPr>
          </a:p>
        </p:txBody>
      </p:sp>
      <p:pic>
        <p:nvPicPr>
          <p:cNvPr id="17" name="Picture 4">
            <a:extLst>
              <a:ext uri="{FF2B5EF4-FFF2-40B4-BE49-F238E27FC236}">
                <a16:creationId xmlns:a16="http://schemas.microsoft.com/office/drawing/2014/main" id="{6A5331E5-84B8-6F8A-802C-FE6FBE8F9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69" y="3700869"/>
            <a:ext cx="5139499" cy="2351321"/>
          </a:xfrm>
          <a:prstGeom prst="rect">
            <a:avLst/>
          </a:prstGeom>
          <a:noFill/>
          <a:extLst>
            <a:ext uri="{909E8E84-426E-40DD-AFC4-6F175D3DCCD1}">
              <a14:hiddenFill xmlns:a14="http://schemas.microsoft.com/office/drawing/2010/main">
                <a:solidFill>
                  <a:srgbClr val="FFFFFF"/>
                </a:solidFill>
              </a14:hiddenFill>
            </a:ext>
          </a:extLst>
        </p:spPr>
      </p:pic>
      <p:sp>
        <p:nvSpPr>
          <p:cNvPr id="20" name="吹き出し: 折線 19">
            <a:extLst>
              <a:ext uri="{FF2B5EF4-FFF2-40B4-BE49-F238E27FC236}">
                <a16:creationId xmlns:a16="http://schemas.microsoft.com/office/drawing/2014/main" id="{ED9A6285-3E20-6516-EB11-33A629550420}"/>
              </a:ext>
            </a:extLst>
          </p:cNvPr>
          <p:cNvSpPr/>
          <p:nvPr/>
        </p:nvSpPr>
        <p:spPr>
          <a:xfrm>
            <a:off x="565252" y="5126910"/>
            <a:ext cx="850625" cy="462036"/>
          </a:xfrm>
          <a:prstGeom prst="borderCallout2">
            <a:avLst>
              <a:gd name="adj1" fmla="val 30744"/>
              <a:gd name="adj2" fmla="val 96993"/>
              <a:gd name="adj3" fmla="val 30745"/>
              <a:gd name="adj4" fmla="val 122319"/>
              <a:gd name="adj5" fmla="val -60024"/>
              <a:gd name="adj6" fmla="val 160564"/>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a:t>実証実験検査</a:t>
            </a:r>
          </a:p>
        </p:txBody>
      </p:sp>
      <p:sp>
        <p:nvSpPr>
          <p:cNvPr id="21" name="テキスト ボックス 20">
            <a:extLst>
              <a:ext uri="{FF2B5EF4-FFF2-40B4-BE49-F238E27FC236}">
                <a16:creationId xmlns:a16="http://schemas.microsoft.com/office/drawing/2014/main" id="{A27C2B9C-C334-15C9-1BEE-BFF35F2C10EE}"/>
              </a:ext>
            </a:extLst>
          </p:cNvPr>
          <p:cNvSpPr txBox="1"/>
          <p:nvPr/>
        </p:nvSpPr>
        <p:spPr>
          <a:xfrm>
            <a:off x="942713" y="6090628"/>
            <a:ext cx="4027064" cy="307777"/>
          </a:xfrm>
          <a:prstGeom prst="rect">
            <a:avLst/>
          </a:prstGeom>
          <a:noFill/>
        </p:spPr>
        <p:txBody>
          <a:bodyPr wrap="none" rtlCol="0">
            <a:spAutoFit/>
          </a:bodyPr>
          <a:lstStyle/>
          <a:p>
            <a:r>
              <a:rPr kumimoji="1" lang="ja-JP" altLang="en-US" sz="1400"/>
              <a:t>スリッターラインの狭い空間にカメラ類と</a:t>
            </a:r>
            <a:r>
              <a:rPr kumimoji="1" lang="en-US" altLang="ja-JP" sz="1400"/>
              <a:t>AI</a:t>
            </a:r>
            <a:r>
              <a:rPr kumimoji="1" lang="ja-JP" altLang="en-US" sz="1400"/>
              <a:t>機器を設置</a:t>
            </a:r>
          </a:p>
        </p:txBody>
      </p:sp>
      <p:pic>
        <p:nvPicPr>
          <p:cNvPr id="9" name="グラフィックス 8" descr="同期中のクラウド 枠線">
            <a:extLst>
              <a:ext uri="{FF2B5EF4-FFF2-40B4-BE49-F238E27FC236}">
                <a16:creationId xmlns:a16="http://schemas.microsoft.com/office/drawing/2014/main" id="{CD07C9EC-EDD2-C51F-0B5C-DC770E5BC1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3827" y="2913261"/>
            <a:ext cx="740784" cy="740784"/>
          </a:xfrm>
          <a:prstGeom prst="rect">
            <a:avLst/>
          </a:prstGeom>
        </p:spPr>
      </p:pic>
      <p:sp>
        <p:nvSpPr>
          <p:cNvPr id="22" name="正方形/長方形 21">
            <a:extLst>
              <a:ext uri="{FF2B5EF4-FFF2-40B4-BE49-F238E27FC236}">
                <a16:creationId xmlns:a16="http://schemas.microsoft.com/office/drawing/2014/main" id="{5332476E-21A6-7E5F-9A4F-03D116E0F1B4}"/>
              </a:ext>
            </a:extLst>
          </p:cNvPr>
          <p:cNvSpPr/>
          <p:nvPr/>
        </p:nvSpPr>
        <p:spPr>
          <a:xfrm>
            <a:off x="2059709" y="3277354"/>
            <a:ext cx="2158359" cy="526966"/>
          </a:xfrm>
          <a:custGeom>
            <a:avLst/>
            <a:gdLst>
              <a:gd name="connsiteX0" fmla="*/ 0 w 1597891"/>
              <a:gd name="connsiteY0" fmla="*/ 0 h 915940"/>
              <a:gd name="connsiteX1" fmla="*/ 1597891 w 1597891"/>
              <a:gd name="connsiteY1" fmla="*/ 0 h 915940"/>
              <a:gd name="connsiteX2" fmla="*/ 1597891 w 1597891"/>
              <a:gd name="connsiteY2" fmla="*/ 915940 h 915940"/>
              <a:gd name="connsiteX3" fmla="*/ 0 w 1597891"/>
              <a:gd name="connsiteY3" fmla="*/ 915940 h 915940"/>
              <a:gd name="connsiteX4" fmla="*/ 0 w 1597891"/>
              <a:gd name="connsiteY4" fmla="*/ 0 h 915940"/>
              <a:gd name="connsiteX0" fmla="*/ 0 w 1597891"/>
              <a:gd name="connsiteY0" fmla="*/ 0 h 925176"/>
              <a:gd name="connsiteX1" fmla="*/ 1597891 w 1597891"/>
              <a:gd name="connsiteY1" fmla="*/ 0 h 925176"/>
              <a:gd name="connsiteX2" fmla="*/ 1597891 w 1597891"/>
              <a:gd name="connsiteY2" fmla="*/ 915940 h 925176"/>
              <a:gd name="connsiteX3" fmla="*/ 1330037 w 1597891"/>
              <a:gd name="connsiteY3" fmla="*/ 925176 h 925176"/>
              <a:gd name="connsiteX4" fmla="*/ 0 w 1597891"/>
              <a:gd name="connsiteY4" fmla="*/ 915940 h 925176"/>
              <a:gd name="connsiteX5" fmla="*/ 0 w 1597891"/>
              <a:gd name="connsiteY5" fmla="*/ 0 h 925176"/>
              <a:gd name="connsiteX0" fmla="*/ 1330037 w 1597891"/>
              <a:gd name="connsiteY0" fmla="*/ 925176 h 1016616"/>
              <a:gd name="connsiteX1" fmla="*/ 0 w 1597891"/>
              <a:gd name="connsiteY1" fmla="*/ 915940 h 1016616"/>
              <a:gd name="connsiteX2" fmla="*/ 0 w 1597891"/>
              <a:gd name="connsiteY2" fmla="*/ 0 h 1016616"/>
              <a:gd name="connsiteX3" fmla="*/ 1597891 w 1597891"/>
              <a:gd name="connsiteY3" fmla="*/ 0 h 1016616"/>
              <a:gd name="connsiteX4" fmla="*/ 1597891 w 1597891"/>
              <a:gd name="connsiteY4" fmla="*/ 915940 h 1016616"/>
              <a:gd name="connsiteX5" fmla="*/ 1421477 w 1597891"/>
              <a:gd name="connsiteY5" fmla="*/ 1016616 h 1016616"/>
              <a:gd name="connsiteX0" fmla="*/ 1330037 w 1597891"/>
              <a:gd name="connsiteY0" fmla="*/ 925176 h 925176"/>
              <a:gd name="connsiteX1" fmla="*/ 0 w 1597891"/>
              <a:gd name="connsiteY1" fmla="*/ 915940 h 925176"/>
              <a:gd name="connsiteX2" fmla="*/ 0 w 1597891"/>
              <a:gd name="connsiteY2" fmla="*/ 0 h 925176"/>
              <a:gd name="connsiteX3" fmla="*/ 1597891 w 1597891"/>
              <a:gd name="connsiteY3" fmla="*/ 0 h 925176"/>
              <a:gd name="connsiteX4" fmla="*/ 1597891 w 1597891"/>
              <a:gd name="connsiteY4" fmla="*/ 915940 h 925176"/>
              <a:gd name="connsiteX0" fmla="*/ 1330037 w 1597891"/>
              <a:gd name="connsiteY0" fmla="*/ 925176 h 925176"/>
              <a:gd name="connsiteX1" fmla="*/ 0 w 1597891"/>
              <a:gd name="connsiteY1" fmla="*/ 915940 h 925176"/>
              <a:gd name="connsiteX2" fmla="*/ 0 w 1597891"/>
              <a:gd name="connsiteY2" fmla="*/ 0 h 925176"/>
              <a:gd name="connsiteX3" fmla="*/ 1597891 w 1597891"/>
              <a:gd name="connsiteY3" fmla="*/ 0 h 925176"/>
              <a:gd name="connsiteX0" fmla="*/ 0 w 1597891"/>
              <a:gd name="connsiteY0" fmla="*/ 915940 h 915940"/>
              <a:gd name="connsiteX1" fmla="*/ 0 w 1597891"/>
              <a:gd name="connsiteY1" fmla="*/ 0 h 915940"/>
              <a:gd name="connsiteX2" fmla="*/ 1597891 w 1597891"/>
              <a:gd name="connsiteY2" fmla="*/ 0 h 915940"/>
            </a:gdLst>
            <a:ahLst/>
            <a:cxnLst>
              <a:cxn ang="0">
                <a:pos x="connsiteX0" y="connsiteY0"/>
              </a:cxn>
              <a:cxn ang="0">
                <a:pos x="connsiteX1" y="connsiteY1"/>
              </a:cxn>
              <a:cxn ang="0">
                <a:pos x="connsiteX2" y="connsiteY2"/>
              </a:cxn>
            </a:cxnLst>
            <a:rect l="l" t="t" r="r" b="b"/>
            <a:pathLst>
              <a:path w="1597891" h="915940">
                <a:moveTo>
                  <a:pt x="0" y="915940"/>
                </a:moveTo>
                <a:lnTo>
                  <a:pt x="0" y="0"/>
                </a:lnTo>
                <a:lnTo>
                  <a:pt x="1597891"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88D99893-AE7A-935F-492F-ABA3B2A741E7}"/>
              </a:ext>
            </a:extLst>
          </p:cNvPr>
          <p:cNvSpPr/>
          <p:nvPr/>
        </p:nvSpPr>
        <p:spPr>
          <a:xfrm flipH="1">
            <a:off x="5150370" y="3277353"/>
            <a:ext cx="2281066" cy="526966"/>
          </a:xfrm>
          <a:custGeom>
            <a:avLst/>
            <a:gdLst>
              <a:gd name="connsiteX0" fmla="*/ 0 w 1597891"/>
              <a:gd name="connsiteY0" fmla="*/ 0 h 915940"/>
              <a:gd name="connsiteX1" fmla="*/ 1597891 w 1597891"/>
              <a:gd name="connsiteY1" fmla="*/ 0 h 915940"/>
              <a:gd name="connsiteX2" fmla="*/ 1597891 w 1597891"/>
              <a:gd name="connsiteY2" fmla="*/ 915940 h 915940"/>
              <a:gd name="connsiteX3" fmla="*/ 0 w 1597891"/>
              <a:gd name="connsiteY3" fmla="*/ 915940 h 915940"/>
              <a:gd name="connsiteX4" fmla="*/ 0 w 1597891"/>
              <a:gd name="connsiteY4" fmla="*/ 0 h 915940"/>
              <a:gd name="connsiteX0" fmla="*/ 0 w 1597891"/>
              <a:gd name="connsiteY0" fmla="*/ 0 h 925176"/>
              <a:gd name="connsiteX1" fmla="*/ 1597891 w 1597891"/>
              <a:gd name="connsiteY1" fmla="*/ 0 h 925176"/>
              <a:gd name="connsiteX2" fmla="*/ 1597891 w 1597891"/>
              <a:gd name="connsiteY2" fmla="*/ 915940 h 925176"/>
              <a:gd name="connsiteX3" fmla="*/ 1330037 w 1597891"/>
              <a:gd name="connsiteY3" fmla="*/ 925176 h 925176"/>
              <a:gd name="connsiteX4" fmla="*/ 0 w 1597891"/>
              <a:gd name="connsiteY4" fmla="*/ 915940 h 925176"/>
              <a:gd name="connsiteX5" fmla="*/ 0 w 1597891"/>
              <a:gd name="connsiteY5" fmla="*/ 0 h 925176"/>
              <a:gd name="connsiteX0" fmla="*/ 1330037 w 1597891"/>
              <a:gd name="connsiteY0" fmla="*/ 925176 h 1016616"/>
              <a:gd name="connsiteX1" fmla="*/ 0 w 1597891"/>
              <a:gd name="connsiteY1" fmla="*/ 915940 h 1016616"/>
              <a:gd name="connsiteX2" fmla="*/ 0 w 1597891"/>
              <a:gd name="connsiteY2" fmla="*/ 0 h 1016616"/>
              <a:gd name="connsiteX3" fmla="*/ 1597891 w 1597891"/>
              <a:gd name="connsiteY3" fmla="*/ 0 h 1016616"/>
              <a:gd name="connsiteX4" fmla="*/ 1597891 w 1597891"/>
              <a:gd name="connsiteY4" fmla="*/ 915940 h 1016616"/>
              <a:gd name="connsiteX5" fmla="*/ 1421477 w 1597891"/>
              <a:gd name="connsiteY5" fmla="*/ 1016616 h 1016616"/>
              <a:gd name="connsiteX0" fmla="*/ 1330037 w 1597891"/>
              <a:gd name="connsiteY0" fmla="*/ 925176 h 925176"/>
              <a:gd name="connsiteX1" fmla="*/ 0 w 1597891"/>
              <a:gd name="connsiteY1" fmla="*/ 915940 h 925176"/>
              <a:gd name="connsiteX2" fmla="*/ 0 w 1597891"/>
              <a:gd name="connsiteY2" fmla="*/ 0 h 925176"/>
              <a:gd name="connsiteX3" fmla="*/ 1597891 w 1597891"/>
              <a:gd name="connsiteY3" fmla="*/ 0 h 925176"/>
              <a:gd name="connsiteX4" fmla="*/ 1597891 w 1597891"/>
              <a:gd name="connsiteY4" fmla="*/ 915940 h 925176"/>
              <a:gd name="connsiteX0" fmla="*/ 1330037 w 1597891"/>
              <a:gd name="connsiteY0" fmla="*/ 925176 h 925176"/>
              <a:gd name="connsiteX1" fmla="*/ 0 w 1597891"/>
              <a:gd name="connsiteY1" fmla="*/ 915940 h 925176"/>
              <a:gd name="connsiteX2" fmla="*/ 0 w 1597891"/>
              <a:gd name="connsiteY2" fmla="*/ 0 h 925176"/>
              <a:gd name="connsiteX3" fmla="*/ 1597891 w 1597891"/>
              <a:gd name="connsiteY3" fmla="*/ 0 h 925176"/>
              <a:gd name="connsiteX0" fmla="*/ 0 w 1597891"/>
              <a:gd name="connsiteY0" fmla="*/ 915940 h 915940"/>
              <a:gd name="connsiteX1" fmla="*/ 0 w 1597891"/>
              <a:gd name="connsiteY1" fmla="*/ 0 h 915940"/>
              <a:gd name="connsiteX2" fmla="*/ 1597891 w 1597891"/>
              <a:gd name="connsiteY2" fmla="*/ 0 h 915940"/>
            </a:gdLst>
            <a:ahLst/>
            <a:cxnLst>
              <a:cxn ang="0">
                <a:pos x="connsiteX0" y="connsiteY0"/>
              </a:cxn>
              <a:cxn ang="0">
                <a:pos x="connsiteX1" y="connsiteY1"/>
              </a:cxn>
              <a:cxn ang="0">
                <a:pos x="connsiteX2" y="connsiteY2"/>
              </a:cxn>
            </a:cxnLst>
            <a:rect l="l" t="t" r="r" b="b"/>
            <a:pathLst>
              <a:path w="1597891" h="915940">
                <a:moveTo>
                  <a:pt x="0" y="915940"/>
                </a:moveTo>
                <a:lnTo>
                  <a:pt x="0" y="0"/>
                </a:lnTo>
                <a:lnTo>
                  <a:pt x="1597891"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グラフィックス 24" descr="ノート PC 単色塗りつぶし">
            <a:extLst>
              <a:ext uri="{FF2B5EF4-FFF2-40B4-BE49-F238E27FC236}">
                <a16:creationId xmlns:a16="http://schemas.microsoft.com/office/drawing/2014/main" id="{9EEAD6C6-73A9-A132-85A7-8C7927F60B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86462" y="3690787"/>
            <a:ext cx="914400" cy="914400"/>
          </a:xfrm>
          <a:prstGeom prst="rect">
            <a:avLst/>
          </a:prstGeom>
        </p:spPr>
      </p:pic>
      <p:sp>
        <p:nvSpPr>
          <p:cNvPr id="26" name="正方形/長方形 25">
            <a:extLst>
              <a:ext uri="{FF2B5EF4-FFF2-40B4-BE49-F238E27FC236}">
                <a16:creationId xmlns:a16="http://schemas.microsoft.com/office/drawing/2014/main" id="{8ABB6901-50FB-041E-A82B-504863E83293}"/>
              </a:ext>
            </a:extLst>
          </p:cNvPr>
          <p:cNvSpPr/>
          <p:nvPr/>
        </p:nvSpPr>
        <p:spPr>
          <a:xfrm>
            <a:off x="369455" y="3700869"/>
            <a:ext cx="5504872" cy="2351321"/>
          </a:xfrm>
          <a:prstGeom prst="rect">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グラフィックス 27" descr="モニター 単色塗りつぶし">
            <a:extLst>
              <a:ext uri="{FF2B5EF4-FFF2-40B4-BE49-F238E27FC236}">
                <a16:creationId xmlns:a16="http://schemas.microsoft.com/office/drawing/2014/main" id="{C0ABF2D1-2B7B-3E64-FBC9-DC5240C667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9694" y="5213823"/>
            <a:ext cx="750246" cy="750246"/>
          </a:xfrm>
          <a:prstGeom prst="rect">
            <a:avLst/>
          </a:prstGeom>
        </p:spPr>
      </p:pic>
      <p:pic>
        <p:nvPicPr>
          <p:cNvPr id="29" name="図 28">
            <a:extLst>
              <a:ext uri="{FF2B5EF4-FFF2-40B4-BE49-F238E27FC236}">
                <a16:creationId xmlns:a16="http://schemas.microsoft.com/office/drawing/2014/main" id="{E5F3AA10-8F97-D792-38A6-2357D00A29ED}"/>
              </a:ext>
            </a:extLst>
          </p:cNvPr>
          <p:cNvPicPr>
            <a:picLocks noChangeAspect="1"/>
          </p:cNvPicPr>
          <p:nvPr/>
        </p:nvPicPr>
        <p:blipFill rotWithShape="1">
          <a:blip r:embed="rId10"/>
          <a:srcRect l="825" t="40689" r="24217" b="1"/>
          <a:stretch/>
        </p:blipFill>
        <p:spPr>
          <a:xfrm>
            <a:off x="1611674" y="5404111"/>
            <a:ext cx="500406" cy="284119"/>
          </a:xfrm>
          <a:prstGeom prst="rect">
            <a:avLst/>
          </a:prstGeom>
        </p:spPr>
      </p:pic>
      <p:pic>
        <p:nvPicPr>
          <p:cNvPr id="30" name="図 29">
            <a:extLst>
              <a:ext uri="{FF2B5EF4-FFF2-40B4-BE49-F238E27FC236}">
                <a16:creationId xmlns:a16="http://schemas.microsoft.com/office/drawing/2014/main" id="{0021DB69-6063-B9AB-43D1-A07BB56DF719}"/>
              </a:ext>
            </a:extLst>
          </p:cNvPr>
          <p:cNvPicPr>
            <a:picLocks noChangeAspect="1"/>
          </p:cNvPicPr>
          <p:nvPr/>
        </p:nvPicPr>
        <p:blipFill rotWithShape="1">
          <a:blip r:embed="rId10"/>
          <a:srcRect l="825" t="40689" r="24217" b="1"/>
          <a:stretch/>
        </p:blipFill>
        <p:spPr>
          <a:xfrm>
            <a:off x="7193458" y="3964874"/>
            <a:ext cx="500406" cy="284119"/>
          </a:xfrm>
          <a:prstGeom prst="rect">
            <a:avLst/>
          </a:prstGeom>
        </p:spPr>
      </p:pic>
      <p:sp>
        <p:nvSpPr>
          <p:cNvPr id="32" name="正方形/長方形 31">
            <a:extLst>
              <a:ext uri="{FF2B5EF4-FFF2-40B4-BE49-F238E27FC236}">
                <a16:creationId xmlns:a16="http://schemas.microsoft.com/office/drawing/2014/main" id="{13BDA518-4BBF-018E-5217-ED4B8775DE0B}"/>
              </a:ext>
            </a:extLst>
          </p:cNvPr>
          <p:cNvSpPr/>
          <p:nvPr/>
        </p:nvSpPr>
        <p:spPr>
          <a:xfrm>
            <a:off x="6410036" y="3706414"/>
            <a:ext cx="2343312" cy="2351321"/>
          </a:xfrm>
          <a:prstGeom prst="rect">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B476616-195F-1394-D62A-EE96884271DF}"/>
              </a:ext>
            </a:extLst>
          </p:cNvPr>
          <p:cNvSpPr txBox="1"/>
          <p:nvPr/>
        </p:nvSpPr>
        <p:spPr>
          <a:xfrm>
            <a:off x="942713" y="3272678"/>
            <a:ext cx="543739" cy="307777"/>
          </a:xfrm>
          <a:prstGeom prst="rect">
            <a:avLst/>
          </a:prstGeom>
          <a:noFill/>
        </p:spPr>
        <p:txBody>
          <a:bodyPr wrap="none" rtlCol="0">
            <a:spAutoFit/>
          </a:bodyPr>
          <a:lstStyle/>
          <a:p>
            <a:r>
              <a:rPr kumimoji="1" lang="ja-JP" altLang="en-US" sz="1400" b="1"/>
              <a:t>工場</a:t>
            </a:r>
          </a:p>
        </p:txBody>
      </p:sp>
      <p:sp>
        <p:nvSpPr>
          <p:cNvPr id="34" name="テキスト ボックス 33">
            <a:extLst>
              <a:ext uri="{FF2B5EF4-FFF2-40B4-BE49-F238E27FC236}">
                <a16:creationId xmlns:a16="http://schemas.microsoft.com/office/drawing/2014/main" id="{B0132CC0-C0F2-2630-63E8-DFCF103FCA9F}"/>
              </a:ext>
            </a:extLst>
          </p:cNvPr>
          <p:cNvSpPr txBox="1"/>
          <p:nvPr/>
        </p:nvSpPr>
        <p:spPr>
          <a:xfrm>
            <a:off x="7693864" y="3362011"/>
            <a:ext cx="728084" cy="307777"/>
          </a:xfrm>
          <a:prstGeom prst="rect">
            <a:avLst/>
          </a:prstGeom>
          <a:noFill/>
        </p:spPr>
        <p:txBody>
          <a:bodyPr wrap="none" rtlCol="0">
            <a:spAutoFit/>
          </a:bodyPr>
          <a:lstStyle/>
          <a:p>
            <a:r>
              <a:rPr kumimoji="1" lang="ja-JP" altLang="en-US" sz="1400" b="1"/>
              <a:t>オフィス</a:t>
            </a:r>
          </a:p>
        </p:txBody>
      </p:sp>
      <p:pic>
        <p:nvPicPr>
          <p:cNvPr id="1026" name="Picture 2" descr="sec3 p215x">
            <a:extLst>
              <a:ext uri="{FF2B5EF4-FFF2-40B4-BE49-F238E27FC236}">
                <a16:creationId xmlns:a16="http://schemas.microsoft.com/office/drawing/2014/main" id="{FC178B9A-B97D-77C9-ED0C-8FD1DB68C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23908"/>
          <a:stretch/>
        </p:blipFill>
        <p:spPr bwMode="auto">
          <a:xfrm>
            <a:off x="6486837" y="4502689"/>
            <a:ext cx="2195345" cy="14859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F3831A5F-6341-003C-5A36-E1EFB2F1EE66}"/>
              </a:ext>
            </a:extLst>
          </p:cNvPr>
          <p:cNvSpPr txBox="1"/>
          <p:nvPr/>
        </p:nvSpPr>
        <p:spPr>
          <a:xfrm>
            <a:off x="6448208" y="6083353"/>
            <a:ext cx="2266967" cy="523220"/>
          </a:xfrm>
          <a:prstGeom prst="rect">
            <a:avLst/>
          </a:prstGeom>
          <a:noFill/>
        </p:spPr>
        <p:txBody>
          <a:bodyPr wrap="none" rtlCol="0">
            <a:spAutoFit/>
          </a:bodyPr>
          <a:lstStyle/>
          <a:p>
            <a:r>
              <a:rPr kumimoji="1" lang="ja-JP" altLang="en-US" sz="1400"/>
              <a:t>遠隔で安全かつリアルタイムの</a:t>
            </a:r>
            <a:endParaRPr kumimoji="1" lang="en-US" altLang="ja-JP" sz="1400"/>
          </a:p>
          <a:p>
            <a:r>
              <a:rPr kumimoji="1" lang="ja-JP" altLang="en-US" sz="1400"/>
              <a:t>全長検査を可能</a:t>
            </a:r>
          </a:p>
        </p:txBody>
      </p:sp>
      <p:sp>
        <p:nvSpPr>
          <p:cNvPr id="6" name="テキスト ボックス 5">
            <a:extLst>
              <a:ext uri="{FF2B5EF4-FFF2-40B4-BE49-F238E27FC236}">
                <a16:creationId xmlns:a16="http://schemas.microsoft.com/office/drawing/2014/main" id="{6C1746FC-48B1-6D84-E283-3976543658BA}"/>
              </a:ext>
            </a:extLst>
          </p:cNvPr>
          <p:cNvSpPr txBox="1"/>
          <p:nvPr/>
        </p:nvSpPr>
        <p:spPr>
          <a:xfrm>
            <a:off x="7740802" y="3891489"/>
            <a:ext cx="805029" cy="430887"/>
          </a:xfrm>
          <a:prstGeom prst="rect">
            <a:avLst/>
          </a:prstGeom>
          <a:noFill/>
        </p:spPr>
        <p:txBody>
          <a:bodyPr wrap="none" rtlCol="0">
            <a:spAutoFit/>
          </a:bodyPr>
          <a:lstStyle/>
          <a:p>
            <a:r>
              <a:rPr kumimoji="1" lang="ja-JP" altLang="en-US" sz="1100"/>
              <a:t>リアルタイム</a:t>
            </a:r>
            <a:endParaRPr kumimoji="1" lang="en-US" altLang="ja-JP" sz="1100"/>
          </a:p>
          <a:p>
            <a:r>
              <a:rPr kumimoji="1" lang="ja-JP" altLang="en-US" sz="1100"/>
              <a:t>モニタリング</a:t>
            </a:r>
          </a:p>
        </p:txBody>
      </p:sp>
    </p:spTree>
    <p:extLst>
      <p:ext uri="{BB962C8B-B14F-4D97-AF65-F5344CB8AC3E}">
        <p14:creationId xmlns:p14="http://schemas.microsoft.com/office/powerpoint/2010/main" val="247901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10">
            <a:extLst>
              <a:ext uri="{FF2B5EF4-FFF2-40B4-BE49-F238E27FC236}">
                <a16:creationId xmlns:a16="http://schemas.microsoft.com/office/drawing/2014/main" id="{A9F29088-B7CC-D38E-5974-264CF1CC002F}"/>
              </a:ext>
            </a:extLst>
          </p:cNvPr>
          <p:cNvSpPr>
            <a:spLocks noGrp="1"/>
          </p:cNvSpPr>
          <p:nvPr>
            <p:ph idx="1"/>
          </p:nvPr>
        </p:nvSpPr>
        <p:spPr>
          <a:xfrm>
            <a:off x="237069" y="1104053"/>
            <a:ext cx="8647289" cy="2073637"/>
          </a:xfrm>
        </p:spPr>
        <p:txBody>
          <a:bodyPr>
            <a:normAutofit/>
          </a:bodyPr>
          <a:lstStyle/>
          <a:p>
            <a:pPr marL="342900" indent="-342900">
              <a:buAutoNum type="arabicPeriod"/>
            </a:pPr>
            <a:r>
              <a:rPr lang="ja-JP" altLang="en-US" sz="1800" b="1" i="0">
                <a:effectLst/>
                <a:latin typeface="+mn-lt"/>
              </a:rPr>
              <a:t>目視検査の危険性</a:t>
            </a:r>
            <a:endParaRPr lang="en-US" altLang="ja-JP" sz="1800" b="1" i="0">
              <a:effectLst/>
              <a:latin typeface="+mn-lt"/>
            </a:endParaRPr>
          </a:p>
          <a:p>
            <a:pPr marL="300038" lvl="1" indent="0"/>
            <a:r>
              <a:rPr lang="ja-JP" altLang="en-US" sz="1600"/>
              <a:t>鋼板の切断作業が行われるスリッターラインで目視検査しています。</a:t>
            </a:r>
            <a:endParaRPr lang="en-US" altLang="ja-JP" sz="1600"/>
          </a:p>
          <a:p>
            <a:pPr marL="585788" lvl="1" indent="-285750">
              <a:buFont typeface="Arial" panose="020B0604020202020204" pitchFamily="34" charset="0"/>
              <a:buChar char="•"/>
            </a:pPr>
            <a:r>
              <a:rPr lang="ja-JP" altLang="en-US" sz="1600"/>
              <a:t>作業スペースの狭さや周辺からの振動、騒音などが存在し、作業員には危険を伴う作業です。</a:t>
            </a:r>
            <a:endParaRPr lang="en-US" altLang="ja-JP" sz="1600"/>
          </a:p>
          <a:p>
            <a:pPr marL="585788" lvl="1" indent="-285750">
              <a:buFont typeface="Arial" panose="020B0604020202020204" pitchFamily="34" charset="0"/>
              <a:buChar char="•"/>
            </a:pPr>
            <a:r>
              <a:rPr lang="ja-JP" altLang="en-US" sz="1600"/>
              <a:t>鋭利な刃物や重い鋼板に接触する可能性があり、慎重に作業するため負担が大きいです。</a:t>
            </a:r>
            <a:endParaRPr lang="en-US" altLang="ja-JP" sz="1600"/>
          </a:p>
          <a:p>
            <a:pPr marL="585788" lvl="1" indent="-285750">
              <a:buFont typeface="Arial" panose="020B0604020202020204" pitchFamily="34" charset="0"/>
              <a:buChar char="•"/>
            </a:pPr>
            <a:r>
              <a:rPr lang="ja-JP" altLang="en-US" sz="1600"/>
              <a:t>検査中に作業員が不注意や疲労からミスを犯すと、重大な事故が発生する可能性があります。</a:t>
            </a:r>
            <a:endParaRPr lang="en-US" altLang="ja-JP" sz="1600"/>
          </a:p>
          <a:p>
            <a:pPr marL="585788" lvl="1" indent="-285750">
              <a:buFont typeface="Arial" panose="020B0604020202020204" pitchFamily="34" charset="0"/>
              <a:buChar char="•"/>
            </a:pPr>
            <a:r>
              <a:rPr lang="ja-JP" altLang="en-US" sz="1600"/>
              <a:t>生産コストから短時間で検査したい反面、作業員には見落とせないというストレスがあります。</a:t>
            </a:r>
            <a:endParaRPr lang="en-US" sz="1600"/>
          </a:p>
        </p:txBody>
      </p:sp>
      <p:sp>
        <p:nvSpPr>
          <p:cNvPr id="4" name="日付プレースホルダー 3">
            <a:extLst>
              <a:ext uri="{FF2B5EF4-FFF2-40B4-BE49-F238E27FC236}">
                <a16:creationId xmlns:a16="http://schemas.microsoft.com/office/drawing/2014/main" id="{DFDEE055-2A5C-F433-52A9-73F616EE3D48}"/>
              </a:ext>
            </a:extLst>
          </p:cNvPr>
          <p:cNvSpPr>
            <a:spLocks noGrp="1"/>
          </p:cNvSpPr>
          <p:nvPr>
            <p:ph type="dt" sz="half" idx="10"/>
          </p:nvPr>
        </p:nvSpPr>
        <p:spPr/>
        <p:txBody>
          <a:bodyPr/>
          <a:lstStyle/>
          <a:p>
            <a:fld id="{90C49596-E9A6-4CE7-B362-2CBCFC695A07}" type="datetime1">
              <a:rPr kumimoji="1" lang="ja-JP" altLang="en-US" smtClean="0"/>
              <a:t>2024/1/19</a:t>
            </a:fld>
            <a:endParaRPr kumimoji="1" lang="ja-JP" altLang="en-US"/>
          </a:p>
        </p:txBody>
      </p:sp>
      <p:sp>
        <p:nvSpPr>
          <p:cNvPr id="5" name="スライド番号プレースホルダー 4">
            <a:extLst>
              <a:ext uri="{FF2B5EF4-FFF2-40B4-BE49-F238E27FC236}">
                <a16:creationId xmlns:a16="http://schemas.microsoft.com/office/drawing/2014/main" id="{8AD0DDCF-1FAE-6C3F-C5B1-02EB79C0005F}"/>
              </a:ext>
            </a:extLst>
          </p:cNvPr>
          <p:cNvSpPr>
            <a:spLocks noGrp="1"/>
          </p:cNvSpPr>
          <p:nvPr>
            <p:ph type="sldNum" sz="quarter" idx="12"/>
          </p:nvPr>
        </p:nvSpPr>
        <p:spPr/>
        <p:txBody>
          <a:bodyPr/>
          <a:lstStyle/>
          <a:p>
            <a:fld id="{E1B69578-5199-4F05-9954-8600AE72CAEA}" type="slidenum">
              <a:rPr kumimoji="1" lang="ja-JP" altLang="en-US" smtClean="0"/>
              <a:pPr/>
              <a:t>4</a:t>
            </a:fld>
            <a:endParaRPr kumimoji="1" lang="ja-JP" altLang="en-US"/>
          </a:p>
        </p:txBody>
      </p:sp>
      <p:sp>
        <p:nvSpPr>
          <p:cNvPr id="10" name="タイトル 9">
            <a:extLst>
              <a:ext uri="{FF2B5EF4-FFF2-40B4-BE49-F238E27FC236}">
                <a16:creationId xmlns:a16="http://schemas.microsoft.com/office/drawing/2014/main" id="{04A278B6-8BC0-A6A2-8F24-B927BC7A145F}"/>
              </a:ext>
            </a:extLst>
          </p:cNvPr>
          <p:cNvSpPr>
            <a:spLocks noGrp="1"/>
          </p:cNvSpPr>
          <p:nvPr>
            <p:ph type="title"/>
          </p:nvPr>
        </p:nvSpPr>
        <p:spPr/>
        <p:txBody>
          <a:bodyPr>
            <a:normAutofit/>
          </a:bodyPr>
          <a:lstStyle/>
          <a:p>
            <a:r>
              <a:rPr kumimoji="1" lang="ja-JP" altLang="en-US" sz="2800"/>
              <a:t>スチールセンターが抱える課題</a:t>
            </a:r>
            <a:r>
              <a:rPr lang="en-US" altLang="ja-JP" sz="2800"/>
              <a:t>(1)</a:t>
            </a:r>
            <a:endParaRPr lang="en-US" sz="2800"/>
          </a:p>
        </p:txBody>
      </p:sp>
      <p:pic>
        <p:nvPicPr>
          <p:cNvPr id="12" name="図 11">
            <a:extLst>
              <a:ext uri="{FF2B5EF4-FFF2-40B4-BE49-F238E27FC236}">
                <a16:creationId xmlns:a16="http://schemas.microsoft.com/office/drawing/2014/main" id="{AB7E7A82-B206-44E1-AD0F-6D1164865338}"/>
              </a:ext>
            </a:extLst>
          </p:cNvPr>
          <p:cNvPicPr>
            <a:picLocks noChangeAspect="1"/>
          </p:cNvPicPr>
          <p:nvPr/>
        </p:nvPicPr>
        <p:blipFill>
          <a:blip r:embed="rId3"/>
          <a:stretch>
            <a:fillRect/>
          </a:stretch>
        </p:blipFill>
        <p:spPr>
          <a:xfrm>
            <a:off x="449758" y="3338769"/>
            <a:ext cx="8221910" cy="1946641"/>
          </a:xfrm>
          <a:prstGeom prst="rect">
            <a:avLst/>
          </a:prstGeom>
        </p:spPr>
      </p:pic>
      <p:sp>
        <p:nvSpPr>
          <p:cNvPr id="13" name="テキスト ボックス 12">
            <a:extLst>
              <a:ext uri="{FF2B5EF4-FFF2-40B4-BE49-F238E27FC236}">
                <a16:creationId xmlns:a16="http://schemas.microsoft.com/office/drawing/2014/main" id="{5901D7A4-2F13-B8B0-D7AC-38FE9A07C000}"/>
              </a:ext>
            </a:extLst>
          </p:cNvPr>
          <p:cNvSpPr txBox="1"/>
          <p:nvPr/>
        </p:nvSpPr>
        <p:spPr>
          <a:xfrm>
            <a:off x="2638975" y="6131456"/>
            <a:ext cx="3843476" cy="52322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スチールセンターのスリッターラインでの目視検査内容　</a:t>
            </a:r>
            <a:r>
              <a:rPr lang="ja-JP" altLang="en-US" sz="1400">
                <a:solidFill>
                  <a:srgbClr val="FF0000"/>
                </a:solidFill>
              </a:rPr>
              <a:t>（赤枠が有人検査エリア</a:t>
            </a:r>
            <a:r>
              <a:rPr lang="en-US" altLang="ja-JP" sz="1400">
                <a:solidFill>
                  <a:srgbClr val="FF0000"/>
                </a:solidFill>
              </a:rPr>
              <a:t>)</a:t>
            </a:r>
            <a:endParaRPr lang="en-US" sz="1400">
              <a:solidFill>
                <a:srgbClr val="FF0000"/>
              </a:solidFill>
            </a:endParaRPr>
          </a:p>
        </p:txBody>
      </p:sp>
      <p:pic>
        <p:nvPicPr>
          <p:cNvPr id="14" name="図 13">
            <a:extLst>
              <a:ext uri="{FF2B5EF4-FFF2-40B4-BE49-F238E27FC236}">
                <a16:creationId xmlns:a16="http://schemas.microsoft.com/office/drawing/2014/main" id="{7655FE0B-C6DE-4F63-A2F4-4C466517164B}"/>
              </a:ext>
            </a:extLst>
          </p:cNvPr>
          <p:cNvPicPr>
            <a:picLocks noChangeAspect="1"/>
          </p:cNvPicPr>
          <p:nvPr/>
        </p:nvPicPr>
        <p:blipFill>
          <a:blip r:embed="rId4"/>
          <a:stretch>
            <a:fillRect/>
          </a:stretch>
        </p:blipFill>
        <p:spPr>
          <a:xfrm flipH="1">
            <a:off x="341122" y="4858867"/>
            <a:ext cx="2094911" cy="1261967"/>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5" name="図 14">
            <a:extLst>
              <a:ext uri="{FF2B5EF4-FFF2-40B4-BE49-F238E27FC236}">
                <a16:creationId xmlns:a16="http://schemas.microsoft.com/office/drawing/2014/main" id="{9FC9D490-4930-4DDE-9643-0159E07F5DAF}"/>
              </a:ext>
            </a:extLst>
          </p:cNvPr>
          <p:cNvPicPr>
            <a:picLocks noChangeAspect="1"/>
          </p:cNvPicPr>
          <p:nvPr/>
        </p:nvPicPr>
        <p:blipFill>
          <a:blip r:embed="rId5"/>
          <a:stretch>
            <a:fillRect/>
          </a:stretch>
        </p:blipFill>
        <p:spPr>
          <a:xfrm flipH="1">
            <a:off x="3178428" y="4661626"/>
            <a:ext cx="1283402" cy="1451680"/>
          </a:xfrm>
          <a:prstGeom prst="rect">
            <a:avLst/>
          </a:prstGeom>
        </p:spPr>
      </p:pic>
      <p:pic>
        <p:nvPicPr>
          <p:cNvPr id="16" name="図 15">
            <a:extLst>
              <a:ext uri="{FF2B5EF4-FFF2-40B4-BE49-F238E27FC236}">
                <a16:creationId xmlns:a16="http://schemas.microsoft.com/office/drawing/2014/main" id="{3C131D0D-3B16-4396-9B16-0992B29C7CA8}"/>
              </a:ext>
            </a:extLst>
          </p:cNvPr>
          <p:cNvPicPr>
            <a:picLocks noChangeAspect="1"/>
          </p:cNvPicPr>
          <p:nvPr/>
        </p:nvPicPr>
        <p:blipFill>
          <a:blip r:embed="rId6"/>
          <a:stretch>
            <a:fillRect/>
          </a:stretch>
        </p:blipFill>
        <p:spPr>
          <a:xfrm flipH="1">
            <a:off x="6192284" y="4669154"/>
            <a:ext cx="1279126" cy="1451680"/>
          </a:xfrm>
          <a:prstGeom prst="rect">
            <a:avLst/>
          </a:prstGeom>
        </p:spPr>
      </p:pic>
      <p:sp>
        <p:nvSpPr>
          <p:cNvPr id="17" name="四角形: 角を丸くする 16">
            <a:extLst>
              <a:ext uri="{FF2B5EF4-FFF2-40B4-BE49-F238E27FC236}">
                <a16:creationId xmlns:a16="http://schemas.microsoft.com/office/drawing/2014/main" id="{86DEA03F-3B7B-4A54-9CD6-0BF0950473E4}"/>
              </a:ext>
            </a:extLst>
          </p:cNvPr>
          <p:cNvSpPr/>
          <p:nvPr/>
        </p:nvSpPr>
        <p:spPr>
          <a:xfrm>
            <a:off x="1883368" y="3631327"/>
            <a:ext cx="661307" cy="573871"/>
          </a:xfrm>
          <a:prstGeom prst="roundRect">
            <a:avLst>
              <a:gd name="adj" fmla="val 2364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cxnSp>
        <p:nvCxnSpPr>
          <p:cNvPr id="20" name="直線コネクタ 19">
            <a:extLst>
              <a:ext uri="{FF2B5EF4-FFF2-40B4-BE49-F238E27FC236}">
                <a16:creationId xmlns:a16="http://schemas.microsoft.com/office/drawing/2014/main" id="{FC0E67ED-C53C-5125-B946-87E40A4966EB}"/>
              </a:ext>
            </a:extLst>
          </p:cNvPr>
          <p:cNvCxnSpPr>
            <a:stCxn id="17" idx="2"/>
          </p:cNvCxnSpPr>
          <p:nvPr/>
        </p:nvCxnSpPr>
        <p:spPr>
          <a:xfrm flipH="1">
            <a:off x="1511929" y="4205198"/>
            <a:ext cx="702093" cy="6536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6">
            <a:extLst>
              <a:ext uri="{FF2B5EF4-FFF2-40B4-BE49-F238E27FC236}">
                <a16:creationId xmlns:a16="http://schemas.microsoft.com/office/drawing/2014/main" id="{FEC9F307-0B93-450E-916E-F26C5A59C327}"/>
              </a:ext>
            </a:extLst>
          </p:cNvPr>
          <p:cNvSpPr txBox="1"/>
          <p:nvPr/>
        </p:nvSpPr>
        <p:spPr>
          <a:xfrm>
            <a:off x="932935" y="3304407"/>
            <a:ext cx="1104900" cy="3829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アンコイラー</a:t>
            </a:r>
          </a:p>
        </p:txBody>
      </p:sp>
      <p:sp>
        <p:nvSpPr>
          <p:cNvPr id="22" name="テキスト ボックス 7">
            <a:extLst>
              <a:ext uri="{FF2B5EF4-FFF2-40B4-BE49-F238E27FC236}">
                <a16:creationId xmlns:a16="http://schemas.microsoft.com/office/drawing/2014/main" id="{AE01E083-EDA7-4037-991A-74BFB49C491D}"/>
              </a:ext>
            </a:extLst>
          </p:cNvPr>
          <p:cNvSpPr txBox="1"/>
          <p:nvPr/>
        </p:nvSpPr>
        <p:spPr>
          <a:xfrm>
            <a:off x="1559733" y="3304757"/>
            <a:ext cx="1752600" cy="3733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ピンチ＆レベラー</a:t>
            </a:r>
          </a:p>
        </p:txBody>
      </p:sp>
      <p:sp>
        <p:nvSpPr>
          <p:cNvPr id="23" name="テキスト ボックス 8">
            <a:extLst>
              <a:ext uri="{FF2B5EF4-FFF2-40B4-BE49-F238E27FC236}">
                <a16:creationId xmlns:a16="http://schemas.microsoft.com/office/drawing/2014/main" id="{F04DF60D-C1A7-4E48-A975-A4EEB4FD1092}"/>
              </a:ext>
            </a:extLst>
          </p:cNvPr>
          <p:cNvSpPr txBox="1"/>
          <p:nvPr/>
        </p:nvSpPr>
        <p:spPr>
          <a:xfrm>
            <a:off x="3178428" y="3614778"/>
            <a:ext cx="1691640" cy="3733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サイドガイド</a:t>
            </a:r>
          </a:p>
        </p:txBody>
      </p:sp>
      <p:sp>
        <p:nvSpPr>
          <p:cNvPr id="24" name="テキスト ボックス 9">
            <a:extLst>
              <a:ext uri="{FF2B5EF4-FFF2-40B4-BE49-F238E27FC236}">
                <a16:creationId xmlns:a16="http://schemas.microsoft.com/office/drawing/2014/main" id="{14BB97C3-642C-4A77-BDFB-C3F75BFA1F0D}"/>
              </a:ext>
            </a:extLst>
          </p:cNvPr>
          <p:cNvSpPr txBox="1"/>
          <p:nvPr/>
        </p:nvSpPr>
        <p:spPr>
          <a:xfrm>
            <a:off x="4290534" y="3533296"/>
            <a:ext cx="1691640" cy="3733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スリッター</a:t>
            </a:r>
          </a:p>
        </p:txBody>
      </p:sp>
      <p:sp>
        <p:nvSpPr>
          <p:cNvPr id="25" name="テキスト ボックス 10">
            <a:extLst>
              <a:ext uri="{FF2B5EF4-FFF2-40B4-BE49-F238E27FC236}">
                <a16:creationId xmlns:a16="http://schemas.microsoft.com/office/drawing/2014/main" id="{F471BB66-CA13-40CA-A8E0-9C9060AD8DC0}"/>
              </a:ext>
            </a:extLst>
          </p:cNvPr>
          <p:cNvSpPr txBox="1"/>
          <p:nvPr/>
        </p:nvSpPr>
        <p:spPr>
          <a:xfrm>
            <a:off x="4146206" y="4316285"/>
            <a:ext cx="1691640" cy="3829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スクラップチョッパー</a:t>
            </a:r>
          </a:p>
        </p:txBody>
      </p:sp>
      <p:sp>
        <p:nvSpPr>
          <p:cNvPr id="26" name="テキスト ボックス 13">
            <a:extLst>
              <a:ext uri="{FF2B5EF4-FFF2-40B4-BE49-F238E27FC236}">
                <a16:creationId xmlns:a16="http://schemas.microsoft.com/office/drawing/2014/main" id="{197F9FF4-79CD-49BC-95C5-006BD2373A84}"/>
              </a:ext>
            </a:extLst>
          </p:cNvPr>
          <p:cNvSpPr txBox="1"/>
          <p:nvPr/>
        </p:nvSpPr>
        <p:spPr>
          <a:xfrm>
            <a:off x="5924401" y="3631327"/>
            <a:ext cx="1059180" cy="3733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セパレータ</a:t>
            </a:r>
          </a:p>
        </p:txBody>
      </p:sp>
      <p:sp>
        <p:nvSpPr>
          <p:cNvPr id="27" name="テキスト ボックス 14">
            <a:extLst>
              <a:ext uri="{FF2B5EF4-FFF2-40B4-BE49-F238E27FC236}">
                <a16:creationId xmlns:a16="http://schemas.microsoft.com/office/drawing/2014/main" id="{E7895CB6-4FDC-4FA7-BB47-FD53B119CBBE}"/>
              </a:ext>
            </a:extLst>
          </p:cNvPr>
          <p:cNvSpPr txBox="1"/>
          <p:nvPr/>
        </p:nvSpPr>
        <p:spPr>
          <a:xfrm>
            <a:off x="6653251" y="3228521"/>
            <a:ext cx="1120140" cy="3733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テンション装置</a:t>
            </a:r>
          </a:p>
        </p:txBody>
      </p:sp>
      <p:sp>
        <p:nvSpPr>
          <p:cNvPr id="28" name="テキスト ボックス 27">
            <a:extLst>
              <a:ext uri="{FF2B5EF4-FFF2-40B4-BE49-F238E27FC236}">
                <a16:creationId xmlns:a16="http://schemas.microsoft.com/office/drawing/2014/main" id="{E6B2D5FD-897B-BA6F-98F7-C80D0455EA37}"/>
              </a:ext>
            </a:extLst>
          </p:cNvPr>
          <p:cNvSpPr txBox="1"/>
          <p:nvPr/>
        </p:nvSpPr>
        <p:spPr>
          <a:xfrm>
            <a:off x="332462" y="5882473"/>
            <a:ext cx="2094911"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200"/>
              <a:t>ロールの焼き付き疵を手入れで確認。危険な作業</a:t>
            </a:r>
            <a:endParaRPr lang="en-US" sz="1200"/>
          </a:p>
        </p:txBody>
      </p:sp>
      <p:sp>
        <p:nvSpPr>
          <p:cNvPr id="29" name="四角形: 角を丸くする 28">
            <a:extLst>
              <a:ext uri="{FF2B5EF4-FFF2-40B4-BE49-F238E27FC236}">
                <a16:creationId xmlns:a16="http://schemas.microsoft.com/office/drawing/2014/main" id="{AF9BD3A9-FF4F-E783-9C48-6DA4DEC68A84}"/>
              </a:ext>
            </a:extLst>
          </p:cNvPr>
          <p:cNvSpPr/>
          <p:nvPr/>
        </p:nvSpPr>
        <p:spPr>
          <a:xfrm>
            <a:off x="2585461" y="3941844"/>
            <a:ext cx="395167" cy="573871"/>
          </a:xfrm>
          <a:prstGeom prst="roundRect">
            <a:avLst>
              <a:gd name="adj" fmla="val 2364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cxnSp>
        <p:nvCxnSpPr>
          <p:cNvPr id="30" name="直線コネクタ 29">
            <a:extLst>
              <a:ext uri="{FF2B5EF4-FFF2-40B4-BE49-F238E27FC236}">
                <a16:creationId xmlns:a16="http://schemas.microsoft.com/office/drawing/2014/main" id="{BDF92572-7C43-3F6D-7A08-8E7DB350F06A}"/>
              </a:ext>
            </a:extLst>
          </p:cNvPr>
          <p:cNvCxnSpPr>
            <a:cxnSpLocks/>
            <a:stCxn id="29" idx="2"/>
            <a:endCxn id="15" idx="3"/>
          </p:cNvCxnSpPr>
          <p:nvPr/>
        </p:nvCxnSpPr>
        <p:spPr>
          <a:xfrm>
            <a:off x="2783045" y="4515715"/>
            <a:ext cx="395383" cy="8717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7F14C22-8B18-886F-956E-C96DE67E98A6}"/>
              </a:ext>
            </a:extLst>
          </p:cNvPr>
          <p:cNvSpPr txBox="1"/>
          <p:nvPr/>
        </p:nvSpPr>
        <p:spPr>
          <a:xfrm>
            <a:off x="2540086" y="5845382"/>
            <a:ext cx="2704589"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200"/>
              <a:t>装置の中に入り、目視で裏面検査を実施</a:t>
            </a:r>
            <a:endParaRPr lang="en-US" sz="1200"/>
          </a:p>
        </p:txBody>
      </p:sp>
      <p:sp>
        <p:nvSpPr>
          <p:cNvPr id="34" name="テキスト ボックス 33">
            <a:extLst>
              <a:ext uri="{FF2B5EF4-FFF2-40B4-BE49-F238E27FC236}">
                <a16:creationId xmlns:a16="http://schemas.microsoft.com/office/drawing/2014/main" id="{A1137972-94B4-D241-CF56-E388D002E030}"/>
              </a:ext>
            </a:extLst>
          </p:cNvPr>
          <p:cNvSpPr txBox="1"/>
          <p:nvPr/>
        </p:nvSpPr>
        <p:spPr>
          <a:xfrm>
            <a:off x="5771631" y="5836306"/>
            <a:ext cx="3031247"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1200"/>
              <a:t>出側での裏面目視検査。装置を停止して検査</a:t>
            </a:r>
            <a:endParaRPr lang="en-US" sz="1200"/>
          </a:p>
        </p:txBody>
      </p:sp>
      <p:sp>
        <p:nvSpPr>
          <p:cNvPr id="35" name="四角形: 角を丸くする 34">
            <a:extLst>
              <a:ext uri="{FF2B5EF4-FFF2-40B4-BE49-F238E27FC236}">
                <a16:creationId xmlns:a16="http://schemas.microsoft.com/office/drawing/2014/main" id="{144803D7-0384-3D17-3FBF-DE964F12BAD5}"/>
              </a:ext>
            </a:extLst>
          </p:cNvPr>
          <p:cNvSpPr/>
          <p:nvPr/>
        </p:nvSpPr>
        <p:spPr>
          <a:xfrm>
            <a:off x="7630041" y="3848592"/>
            <a:ext cx="395167" cy="573871"/>
          </a:xfrm>
          <a:prstGeom prst="roundRect">
            <a:avLst>
              <a:gd name="adj" fmla="val 2364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cxnSp>
        <p:nvCxnSpPr>
          <p:cNvPr id="36" name="直線コネクタ 35">
            <a:extLst>
              <a:ext uri="{FF2B5EF4-FFF2-40B4-BE49-F238E27FC236}">
                <a16:creationId xmlns:a16="http://schemas.microsoft.com/office/drawing/2014/main" id="{3EE5804D-389F-8089-491F-4A74833197E5}"/>
              </a:ext>
            </a:extLst>
          </p:cNvPr>
          <p:cNvCxnSpPr>
            <a:cxnSpLocks/>
            <a:stCxn id="35" idx="2"/>
            <a:endCxn id="16" idx="1"/>
          </p:cNvCxnSpPr>
          <p:nvPr/>
        </p:nvCxnSpPr>
        <p:spPr>
          <a:xfrm flipH="1">
            <a:off x="7471410" y="4422463"/>
            <a:ext cx="356215" cy="9725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11">
            <a:extLst>
              <a:ext uri="{FF2B5EF4-FFF2-40B4-BE49-F238E27FC236}">
                <a16:creationId xmlns:a16="http://schemas.microsoft.com/office/drawing/2014/main" id="{F458AAE7-357D-4587-BAB1-9DBF484D49F2}"/>
              </a:ext>
            </a:extLst>
          </p:cNvPr>
          <p:cNvSpPr txBox="1"/>
          <p:nvPr/>
        </p:nvSpPr>
        <p:spPr>
          <a:xfrm>
            <a:off x="8102492" y="3426614"/>
            <a:ext cx="1101090" cy="3829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リコイラー</a:t>
            </a:r>
          </a:p>
        </p:txBody>
      </p:sp>
      <p:sp>
        <p:nvSpPr>
          <p:cNvPr id="40" name="テキスト ボックス 12">
            <a:extLst>
              <a:ext uri="{FF2B5EF4-FFF2-40B4-BE49-F238E27FC236}">
                <a16:creationId xmlns:a16="http://schemas.microsoft.com/office/drawing/2014/main" id="{5DEDCE0A-D912-4870-A40E-4A54CFD91CC1}"/>
              </a:ext>
            </a:extLst>
          </p:cNvPr>
          <p:cNvSpPr txBox="1"/>
          <p:nvPr/>
        </p:nvSpPr>
        <p:spPr>
          <a:xfrm>
            <a:off x="8122834" y="4572028"/>
            <a:ext cx="1120140" cy="3733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コイルカー</a:t>
            </a:r>
          </a:p>
        </p:txBody>
      </p:sp>
      <p:sp>
        <p:nvSpPr>
          <p:cNvPr id="41" name="矢印: 右 40">
            <a:extLst>
              <a:ext uri="{FF2B5EF4-FFF2-40B4-BE49-F238E27FC236}">
                <a16:creationId xmlns:a16="http://schemas.microsoft.com/office/drawing/2014/main" id="{6F50BD3D-300C-93D9-08A8-E801452BE71B}"/>
              </a:ext>
            </a:extLst>
          </p:cNvPr>
          <p:cNvSpPr/>
          <p:nvPr/>
        </p:nvSpPr>
        <p:spPr>
          <a:xfrm>
            <a:off x="3505460" y="3397534"/>
            <a:ext cx="2229951" cy="215319"/>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US"/>
          </a:p>
        </p:txBody>
      </p:sp>
      <p:sp>
        <p:nvSpPr>
          <p:cNvPr id="42" name="テキスト ボックス 10">
            <a:extLst>
              <a:ext uri="{FF2B5EF4-FFF2-40B4-BE49-F238E27FC236}">
                <a16:creationId xmlns:a16="http://schemas.microsoft.com/office/drawing/2014/main" id="{7089556B-6518-DEFE-DACF-6AC636B02B69}"/>
              </a:ext>
            </a:extLst>
          </p:cNvPr>
          <p:cNvSpPr txBox="1"/>
          <p:nvPr/>
        </p:nvSpPr>
        <p:spPr>
          <a:xfrm>
            <a:off x="3792873" y="3248422"/>
            <a:ext cx="1691640" cy="3829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a:latin typeface="Meiryo UI" panose="020B0604030504040204" pitchFamily="50" charset="-128"/>
                <a:ea typeface="Meiryo UI" panose="020B0604030504040204" pitchFamily="50" charset="-128"/>
              </a:rPr>
              <a:t>鋼板の加工の流れ</a:t>
            </a:r>
          </a:p>
        </p:txBody>
      </p:sp>
    </p:spTree>
    <p:extLst>
      <p:ext uri="{BB962C8B-B14F-4D97-AF65-F5344CB8AC3E}">
        <p14:creationId xmlns:p14="http://schemas.microsoft.com/office/powerpoint/2010/main" val="270386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67A646F-A98C-42DE-D805-D2AF6DD0D4EB}"/>
              </a:ext>
            </a:extLst>
          </p:cNvPr>
          <p:cNvSpPr>
            <a:spLocks noGrp="1"/>
          </p:cNvSpPr>
          <p:nvPr>
            <p:ph type="dt" sz="half" idx="10"/>
          </p:nvPr>
        </p:nvSpPr>
        <p:spPr/>
        <p:txBody>
          <a:bodyPr/>
          <a:lstStyle/>
          <a:p>
            <a:fld id="{7E697C68-43E4-4B79-9D46-943C1851328F}"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F8239417-84C4-ABDA-5E9C-00F53C9C19D6}"/>
              </a:ext>
            </a:extLst>
          </p:cNvPr>
          <p:cNvSpPr>
            <a:spLocks noGrp="1"/>
          </p:cNvSpPr>
          <p:nvPr>
            <p:ph type="sldNum" sz="quarter" idx="12"/>
          </p:nvPr>
        </p:nvSpPr>
        <p:spPr/>
        <p:txBody>
          <a:bodyPr/>
          <a:lstStyle/>
          <a:p>
            <a:fld id="{E1B69578-5199-4F05-9954-8600AE72CAEA}" type="slidenum">
              <a:rPr kumimoji="1" lang="ja-JP" altLang="en-US" smtClean="0"/>
              <a:pPr/>
              <a:t>5</a:t>
            </a:fld>
            <a:endParaRPr kumimoji="1" lang="ja-JP" altLang="en-US"/>
          </a:p>
        </p:txBody>
      </p:sp>
      <p:sp>
        <p:nvSpPr>
          <p:cNvPr id="8" name="タイトル 7">
            <a:extLst>
              <a:ext uri="{FF2B5EF4-FFF2-40B4-BE49-F238E27FC236}">
                <a16:creationId xmlns:a16="http://schemas.microsoft.com/office/drawing/2014/main" id="{01DF3FAA-FE39-56CC-F167-4444090637FA}"/>
              </a:ext>
            </a:extLst>
          </p:cNvPr>
          <p:cNvSpPr>
            <a:spLocks noGrp="1"/>
          </p:cNvSpPr>
          <p:nvPr>
            <p:ph type="title"/>
          </p:nvPr>
        </p:nvSpPr>
        <p:spPr/>
        <p:txBody>
          <a:bodyPr>
            <a:normAutofit/>
          </a:bodyPr>
          <a:lstStyle/>
          <a:p>
            <a:r>
              <a:rPr lang="ja-JP" altLang="en-US" sz="2800"/>
              <a:t>疵検査の</a:t>
            </a:r>
            <a:r>
              <a:rPr kumimoji="1" lang="ja-JP" altLang="en-US" sz="2800"/>
              <a:t>課題と解決法を提案</a:t>
            </a:r>
          </a:p>
        </p:txBody>
      </p:sp>
      <p:sp>
        <p:nvSpPr>
          <p:cNvPr id="24" name="テキスト ボックス 23">
            <a:extLst>
              <a:ext uri="{FF2B5EF4-FFF2-40B4-BE49-F238E27FC236}">
                <a16:creationId xmlns:a16="http://schemas.microsoft.com/office/drawing/2014/main" id="{049D4F5D-FBD3-459D-E056-3AC1645F6486}"/>
              </a:ext>
            </a:extLst>
          </p:cNvPr>
          <p:cNvSpPr txBox="1"/>
          <p:nvPr/>
        </p:nvSpPr>
        <p:spPr>
          <a:xfrm>
            <a:off x="3551909" y="2932517"/>
            <a:ext cx="3041540" cy="523220"/>
          </a:xfrm>
          <a:prstGeom prst="rect">
            <a:avLst/>
          </a:prstGeom>
          <a:noFill/>
        </p:spPr>
        <p:txBody>
          <a:bodyPr wrap="square" rtlCol="0">
            <a:spAutoFit/>
          </a:bodyPr>
          <a:lstStyle/>
          <a:p>
            <a:r>
              <a:rPr kumimoji="1" lang="ja-JP" altLang="en-US" sz="1400" b="1">
                <a:solidFill>
                  <a:schemeClr val="accent2"/>
                </a:solidFill>
              </a:rPr>
              <a:t>鋼板の地肌</a:t>
            </a:r>
            <a:r>
              <a:rPr kumimoji="1" lang="en-US" altLang="ja-JP" sz="1400" b="1">
                <a:solidFill>
                  <a:schemeClr val="accent2"/>
                </a:solidFill>
              </a:rPr>
              <a:t>(</a:t>
            </a:r>
            <a:r>
              <a:rPr kumimoji="1" lang="ja-JP" altLang="en-US" sz="1400" b="1">
                <a:solidFill>
                  <a:schemeClr val="accent2"/>
                </a:solidFill>
              </a:rPr>
              <a:t>無害疵</a:t>
            </a:r>
            <a:r>
              <a:rPr kumimoji="1" lang="en-US" altLang="ja-JP" sz="1400" b="1">
                <a:solidFill>
                  <a:schemeClr val="accent2"/>
                </a:solidFill>
              </a:rPr>
              <a:t>)</a:t>
            </a:r>
            <a:r>
              <a:rPr kumimoji="1" lang="ja-JP" altLang="en-US" sz="1400" b="1">
                <a:solidFill>
                  <a:schemeClr val="accent2"/>
                </a:solidFill>
              </a:rPr>
              <a:t>と</a:t>
            </a:r>
            <a:r>
              <a:rPr lang="ja-JP" altLang="en-US" sz="1400" b="1">
                <a:solidFill>
                  <a:schemeClr val="accent2"/>
                </a:solidFill>
              </a:rPr>
              <a:t>有害疵</a:t>
            </a:r>
            <a:r>
              <a:rPr lang="en-US" altLang="ja-JP" sz="1400" b="1">
                <a:solidFill>
                  <a:schemeClr val="accent2"/>
                </a:solidFill>
              </a:rPr>
              <a:t>(</a:t>
            </a:r>
            <a:r>
              <a:rPr lang="ja-JP" altLang="en-US" sz="1400" b="1">
                <a:solidFill>
                  <a:schemeClr val="accent2"/>
                </a:solidFill>
              </a:rPr>
              <a:t>凹</a:t>
            </a:r>
            <a:r>
              <a:rPr lang="en-US" altLang="ja-JP" sz="1400" b="1">
                <a:solidFill>
                  <a:schemeClr val="accent2"/>
                </a:solidFill>
              </a:rPr>
              <a:t>)</a:t>
            </a:r>
            <a:r>
              <a:rPr lang="ja-JP" altLang="en-US" sz="1400" b="1">
                <a:solidFill>
                  <a:schemeClr val="accent2"/>
                </a:solidFill>
              </a:rPr>
              <a:t>が目視、</a:t>
            </a:r>
            <a:r>
              <a:rPr kumimoji="1" lang="ja-JP" altLang="en-US" sz="1400" b="1">
                <a:solidFill>
                  <a:schemeClr val="accent2"/>
                </a:solidFill>
              </a:rPr>
              <a:t>画像とも見にくい</a:t>
            </a:r>
          </a:p>
        </p:txBody>
      </p:sp>
      <p:sp>
        <p:nvSpPr>
          <p:cNvPr id="25" name="テキスト ボックス 24">
            <a:extLst>
              <a:ext uri="{FF2B5EF4-FFF2-40B4-BE49-F238E27FC236}">
                <a16:creationId xmlns:a16="http://schemas.microsoft.com/office/drawing/2014/main" id="{68640F3E-9FD6-2A94-3D7D-2BC1D51B5FE0}"/>
              </a:ext>
            </a:extLst>
          </p:cNvPr>
          <p:cNvSpPr txBox="1"/>
          <p:nvPr/>
        </p:nvSpPr>
        <p:spPr>
          <a:xfrm>
            <a:off x="825541" y="2905780"/>
            <a:ext cx="2715372" cy="523220"/>
          </a:xfrm>
          <a:prstGeom prst="rect">
            <a:avLst/>
          </a:prstGeom>
          <a:noFill/>
        </p:spPr>
        <p:txBody>
          <a:bodyPr wrap="square" rtlCol="0">
            <a:spAutoFit/>
          </a:bodyPr>
          <a:lstStyle/>
          <a:p>
            <a:r>
              <a:rPr kumimoji="1" lang="ja-JP" altLang="en-US" sz="1400" b="1">
                <a:solidFill>
                  <a:schemeClr val="accent2"/>
                </a:solidFill>
              </a:rPr>
              <a:t>装置内での目視検査、</a:t>
            </a:r>
            <a:r>
              <a:rPr lang="ja-JP" altLang="en-US" sz="1400" b="1">
                <a:solidFill>
                  <a:schemeClr val="accent2"/>
                </a:solidFill>
              </a:rPr>
              <a:t>安全性に課題あり</a:t>
            </a:r>
            <a:endParaRPr kumimoji="1" lang="ja-JP" altLang="en-US" sz="1400" b="1">
              <a:solidFill>
                <a:schemeClr val="accent2"/>
              </a:solidFill>
            </a:endParaRPr>
          </a:p>
        </p:txBody>
      </p:sp>
      <p:sp>
        <p:nvSpPr>
          <p:cNvPr id="26" name="テキスト ボックス 25">
            <a:extLst>
              <a:ext uri="{FF2B5EF4-FFF2-40B4-BE49-F238E27FC236}">
                <a16:creationId xmlns:a16="http://schemas.microsoft.com/office/drawing/2014/main" id="{32EBEE2A-0481-B365-908A-DECE254E142D}"/>
              </a:ext>
            </a:extLst>
          </p:cNvPr>
          <p:cNvSpPr txBox="1"/>
          <p:nvPr/>
        </p:nvSpPr>
        <p:spPr>
          <a:xfrm>
            <a:off x="6801038" y="2911465"/>
            <a:ext cx="1980029" cy="523220"/>
          </a:xfrm>
          <a:prstGeom prst="rect">
            <a:avLst/>
          </a:prstGeom>
          <a:noFill/>
        </p:spPr>
        <p:txBody>
          <a:bodyPr wrap="none" rtlCol="0">
            <a:spAutoFit/>
          </a:bodyPr>
          <a:lstStyle/>
          <a:p>
            <a:r>
              <a:rPr lang="ja-JP" altLang="en-US" sz="1400" b="1">
                <a:solidFill>
                  <a:srgbClr val="C00000"/>
                </a:solidFill>
              </a:rPr>
              <a:t>全長検査が出来ず、</a:t>
            </a:r>
            <a:endParaRPr lang="en-US" altLang="ja-JP" sz="1400" b="1">
              <a:solidFill>
                <a:srgbClr val="C00000"/>
              </a:solidFill>
            </a:endParaRPr>
          </a:p>
          <a:p>
            <a:r>
              <a:rPr lang="ja-JP" altLang="en-US" sz="1400" b="1">
                <a:solidFill>
                  <a:srgbClr val="C00000"/>
                </a:solidFill>
              </a:rPr>
              <a:t>コイルの一部のみの検査</a:t>
            </a:r>
            <a:endParaRPr kumimoji="1" lang="ja-JP" altLang="en-US" sz="1400" b="1">
              <a:solidFill>
                <a:srgbClr val="C00000"/>
              </a:solidFill>
            </a:endParaRPr>
          </a:p>
        </p:txBody>
      </p:sp>
      <p:pic>
        <p:nvPicPr>
          <p:cNvPr id="30" name="図 29">
            <a:extLst>
              <a:ext uri="{FF2B5EF4-FFF2-40B4-BE49-F238E27FC236}">
                <a16:creationId xmlns:a16="http://schemas.microsoft.com/office/drawing/2014/main" id="{1C2E7B85-1E43-93B3-8DBE-4F5F631B15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34" t="10717"/>
          <a:stretch/>
        </p:blipFill>
        <p:spPr>
          <a:xfrm rot="10800000">
            <a:off x="1497250" y="3727967"/>
            <a:ext cx="1572867" cy="1213879"/>
          </a:xfrm>
          <a:prstGeom prst="rect">
            <a:avLst/>
          </a:prstGeom>
        </p:spPr>
      </p:pic>
      <p:sp>
        <p:nvSpPr>
          <p:cNvPr id="31" name="テキスト ボックス 30">
            <a:extLst>
              <a:ext uri="{FF2B5EF4-FFF2-40B4-BE49-F238E27FC236}">
                <a16:creationId xmlns:a16="http://schemas.microsoft.com/office/drawing/2014/main" id="{29CAE7C5-EA24-B6BA-DF87-4DD21911086A}"/>
              </a:ext>
            </a:extLst>
          </p:cNvPr>
          <p:cNvSpPr txBox="1"/>
          <p:nvPr/>
        </p:nvSpPr>
        <p:spPr>
          <a:xfrm>
            <a:off x="0" y="1521940"/>
            <a:ext cx="877163" cy="369332"/>
          </a:xfrm>
          <a:prstGeom prst="rect">
            <a:avLst/>
          </a:prstGeom>
          <a:noFill/>
        </p:spPr>
        <p:txBody>
          <a:bodyPr wrap="none" rtlCol="0">
            <a:spAutoFit/>
          </a:bodyPr>
          <a:lstStyle/>
          <a:p>
            <a:r>
              <a:rPr kumimoji="1" lang="en-US" altLang="ja-JP"/>
              <a:t>【</a:t>
            </a:r>
            <a:r>
              <a:rPr kumimoji="1" lang="ja-JP" altLang="en-US"/>
              <a:t>課題</a:t>
            </a:r>
            <a:r>
              <a:rPr kumimoji="1" lang="en-US" altLang="ja-JP"/>
              <a:t>】</a:t>
            </a:r>
            <a:endParaRPr kumimoji="1" lang="ja-JP" altLang="en-US"/>
          </a:p>
        </p:txBody>
      </p:sp>
      <p:sp>
        <p:nvSpPr>
          <p:cNvPr id="32" name="テキスト ボックス 31">
            <a:extLst>
              <a:ext uri="{FF2B5EF4-FFF2-40B4-BE49-F238E27FC236}">
                <a16:creationId xmlns:a16="http://schemas.microsoft.com/office/drawing/2014/main" id="{C7965345-E2E4-8A16-8CE8-D55E7AF1CE53}"/>
              </a:ext>
            </a:extLst>
          </p:cNvPr>
          <p:cNvSpPr txBox="1"/>
          <p:nvPr/>
        </p:nvSpPr>
        <p:spPr>
          <a:xfrm>
            <a:off x="-7596" y="3527112"/>
            <a:ext cx="1107996" cy="369332"/>
          </a:xfrm>
          <a:prstGeom prst="rect">
            <a:avLst/>
          </a:prstGeom>
          <a:noFill/>
        </p:spPr>
        <p:txBody>
          <a:bodyPr wrap="none" rtlCol="0">
            <a:spAutoFit/>
          </a:bodyPr>
          <a:lstStyle/>
          <a:p>
            <a:r>
              <a:rPr kumimoji="1" lang="en-US" altLang="ja-JP"/>
              <a:t>【</a:t>
            </a:r>
            <a:r>
              <a:rPr kumimoji="1" lang="ja-JP" altLang="en-US"/>
              <a:t>解決法</a:t>
            </a:r>
            <a:r>
              <a:rPr kumimoji="1" lang="en-US" altLang="ja-JP"/>
              <a:t>】</a:t>
            </a:r>
            <a:endParaRPr kumimoji="1" lang="ja-JP" altLang="en-US"/>
          </a:p>
        </p:txBody>
      </p:sp>
      <p:sp>
        <p:nvSpPr>
          <p:cNvPr id="35" name="二等辺三角形 34">
            <a:extLst>
              <a:ext uri="{FF2B5EF4-FFF2-40B4-BE49-F238E27FC236}">
                <a16:creationId xmlns:a16="http://schemas.microsoft.com/office/drawing/2014/main" id="{EF939C92-074F-CCD8-0F44-A80E54EDB09B}"/>
              </a:ext>
            </a:extLst>
          </p:cNvPr>
          <p:cNvSpPr/>
          <p:nvPr/>
        </p:nvSpPr>
        <p:spPr>
          <a:xfrm flipV="1">
            <a:off x="1690507" y="3433528"/>
            <a:ext cx="891123" cy="205569"/>
          </a:xfrm>
          <a:prstGeom prs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C704BEFA-95F9-11AB-1455-8685E53044BD}"/>
              </a:ext>
            </a:extLst>
          </p:cNvPr>
          <p:cNvSpPr/>
          <p:nvPr/>
        </p:nvSpPr>
        <p:spPr>
          <a:xfrm flipV="1">
            <a:off x="4483088" y="3439562"/>
            <a:ext cx="891123" cy="205569"/>
          </a:xfrm>
          <a:prstGeom prs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36">
            <a:extLst>
              <a:ext uri="{FF2B5EF4-FFF2-40B4-BE49-F238E27FC236}">
                <a16:creationId xmlns:a16="http://schemas.microsoft.com/office/drawing/2014/main" id="{E5DEDB78-9586-FAA8-E88B-9CC609E8CA12}"/>
              </a:ext>
            </a:extLst>
          </p:cNvPr>
          <p:cNvSpPr/>
          <p:nvPr/>
        </p:nvSpPr>
        <p:spPr>
          <a:xfrm flipV="1">
            <a:off x="7243443" y="3439562"/>
            <a:ext cx="891123" cy="205569"/>
          </a:xfrm>
          <a:prstGeom prs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Picture 4" descr="Preventive Maintenance Checklist for Your Office Space - OFFIX">
            <a:extLst>
              <a:ext uri="{FF2B5EF4-FFF2-40B4-BE49-F238E27FC236}">
                <a16:creationId xmlns:a16="http://schemas.microsoft.com/office/drawing/2014/main" id="{DB34150E-0B1B-F852-6E5F-885D152C4B8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151" r="38325"/>
          <a:stretch/>
        </p:blipFill>
        <p:spPr bwMode="auto">
          <a:xfrm>
            <a:off x="6964173" y="1483727"/>
            <a:ext cx="1088627" cy="1440000"/>
          </a:xfrm>
          <a:prstGeom prst="rect">
            <a:avLst/>
          </a:prstGeom>
          <a:noFill/>
          <a:extLst>
            <a:ext uri="{909E8E84-426E-40DD-AFC4-6F175D3DCCD1}">
              <a14:hiddenFill xmlns:a14="http://schemas.microsoft.com/office/drawing/2010/main">
                <a:solidFill>
                  <a:srgbClr val="FFFFFF"/>
                </a:solidFill>
              </a14:hiddenFill>
            </a:ext>
          </a:extLst>
        </p:spPr>
      </p:pic>
      <p:sp>
        <p:nvSpPr>
          <p:cNvPr id="49" name="コンテンツ プレースホルダー 13">
            <a:extLst>
              <a:ext uri="{FF2B5EF4-FFF2-40B4-BE49-F238E27FC236}">
                <a16:creationId xmlns:a16="http://schemas.microsoft.com/office/drawing/2014/main" id="{8FC3B971-A04F-5FF7-0C28-4259B8DC0656}"/>
              </a:ext>
            </a:extLst>
          </p:cNvPr>
          <p:cNvSpPr txBox="1">
            <a:spLocks/>
          </p:cNvSpPr>
          <p:nvPr/>
        </p:nvSpPr>
        <p:spPr>
          <a:xfrm>
            <a:off x="197557" y="930656"/>
            <a:ext cx="7851067" cy="461760"/>
          </a:xfrm>
          <a:prstGeom prst="rect">
            <a:avLst/>
          </a:prstGeom>
        </p:spPr>
        <p:txBody>
          <a:bodyPr anchor="ctr">
            <a:normAutofit/>
          </a:bodyPr>
          <a:lstStyle>
            <a:lvl1pPr marL="257175" indent="-257175" algn="ctr" defTabSz="685800" rtl="0" eaLnBrk="1" latinLnBrk="0" hangingPunct="1">
              <a:spcBef>
                <a:spcPct val="20000"/>
              </a:spcBef>
              <a:buFont typeface="Arial" pitchFamily="34" charset="0"/>
              <a:buNone/>
              <a:defRPr kumimoji="1" sz="2000" b="1" kern="1200">
                <a:solidFill>
                  <a:schemeClr val="tx1"/>
                </a:solidFill>
                <a:latin typeface="+mn-ea"/>
                <a:ea typeface="+mn-ea"/>
                <a:cs typeface="Arial Unicode MS" pitchFamily="50" charset="-128"/>
              </a:defRPr>
            </a:lvl1pPr>
            <a:lvl2pPr marL="557213" indent="-214313"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None/>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algn="l"/>
            <a:r>
              <a:rPr lang="ja-JP" altLang="en-US" sz="2400"/>
              <a:t>検査の自動化に向け課題を解決する技術を提案します</a:t>
            </a:r>
            <a:endParaRPr lang="en-US" sz="2400"/>
          </a:p>
        </p:txBody>
      </p:sp>
      <p:sp>
        <p:nvSpPr>
          <p:cNvPr id="50" name="テキスト ボックス 49">
            <a:extLst>
              <a:ext uri="{FF2B5EF4-FFF2-40B4-BE49-F238E27FC236}">
                <a16:creationId xmlns:a16="http://schemas.microsoft.com/office/drawing/2014/main" id="{41DE3DF2-2239-0DA2-CC9C-EBB4AE7CC579}"/>
              </a:ext>
            </a:extLst>
          </p:cNvPr>
          <p:cNvSpPr txBox="1"/>
          <p:nvPr/>
        </p:nvSpPr>
        <p:spPr>
          <a:xfrm>
            <a:off x="-7596" y="5407298"/>
            <a:ext cx="877163" cy="369332"/>
          </a:xfrm>
          <a:prstGeom prst="rect">
            <a:avLst/>
          </a:prstGeom>
          <a:noFill/>
        </p:spPr>
        <p:txBody>
          <a:bodyPr wrap="none" rtlCol="0">
            <a:spAutoFit/>
          </a:bodyPr>
          <a:lstStyle/>
          <a:p>
            <a:r>
              <a:rPr kumimoji="1" lang="en-US" altLang="ja-JP"/>
              <a:t>【</a:t>
            </a:r>
            <a:r>
              <a:rPr kumimoji="1" lang="ja-JP" altLang="en-US"/>
              <a:t>効果</a:t>
            </a:r>
            <a:r>
              <a:rPr kumimoji="1" lang="en-US" altLang="ja-JP"/>
              <a:t>】</a:t>
            </a:r>
            <a:endParaRPr kumimoji="1" lang="ja-JP" altLang="en-US"/>
          </a:p>
        </p:txBody>
      </p:sp>
      <p:sp>
        <p:nvSpPr>
          <p:cNvPr id="51" name="テキスト ボックス 50">
            <a:extLst>
              <a:ext uri="{FF2B5EF4-FFF2-40B4-BE49-F238E27FC236}">
                <a16:creationId xmlns:a16="http://schemas.microsoft.com/office/drawing/2014/main" id="{C2864DDA-60AC-7729-B3BB-C77E683B9D4B}"/>
              </a:ext>
            </a:extLst>
          </p:cNvPr>
          <p:cNvSpPr txBox="1"/>
          <p:nvPr/>
        </p:nvSpPr>
        <p:spPr>
          <a:xfrm>
            <a:off x="1193828" y="5486297"/>
            <a:ext cx="5069016" cy="9233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検査員を危険な作業から解放</a:t>
            </a:r>
            <a:endParaRPr kumimoji="1" lang="en-US" altLang="ja-JP"/>
          </a:p>
          <a:p>
            <a:pPr marL="285750" indent="-285750">
              <a:buFont typeface="Arial" panose="020B0604020202020204" pitchFamily="34" charset="0"/>
              <a:buChar char="•"/>
            </a:pPr>
            <a:r>
              <a:rPr lang="ja-JP" altLang="en-US"/>
              <a:t>装置の稼働中に検査が可能となり</a:t>
            </a:r>
            <a:r>
              <a:rPr kumimoji="1" lang="ja-JP" altLang="en-US"/>
              <a:t>生産効率向上</a:t>
            </a:r>
            <a:endParaRPr kumimoji="1" lang="en-US" altLang="ja-JP"/>
          </a:p>
          <a:p>
            <a:pPr marL="285750" indent="-285750">
              <a:buFont typeface="Arial" panose="020B0604020202020204" pitchFamily="34" charset="0"/>
              <a:buChar char="•"/>
            </a:pPr>
            <a:r>
              <a:rPr kumimoji="1" lang="ja-JP" altLang="en-US"/>
              <a:t>リアルタイムで</a:t>
            </a:r>
            <a:r>
              <a:rPr lang="ja-JP" altLang="en-US"/>
              <a:t>の全長検査による品質向上</a:t>
            </a:r>
            <a:endParaRPr kumimoji="1" lang="ja-JP" altLang="en-US"/>
          </a:p>
        </p:txBody>
      </p:sp>
      <p:pic>
        <p:nvPicPr>
          <p:cNvPr id="5" name="図 4">
            <a:extLst>
              <a:ext uri="{FF2B5EF4-FFF2-40B4-BE49-F238E27FC236}">
                <a16:creationId xmlns:a16="http://schemas.microsoft.com/office/drawing/2014/main" id="{FC03EDC2-27C0-1E55-3CDC-79C8AEFE7939}"/>
              </a:ext>
            </a:extLst>
          </p:cNvPr>
          <p:cNvPicPr>
            <a:picLocks noChangeAspect="1"/>
          </p:cNvPicPr>
          <p:nvPr/>
        </p:nvPicPr>
        <p:blipFill>
          <a:blip r:embed="rId5"/>
          <a:stretch>
            <a:fillRect/>
          </a:stretch>
        </p:blipFill>
        <p:spPr>
          <a:xfrm flipH="1">
            <a:off x="1193828" y="1566716"/>
            <a:ext cx="1953756" cy="1295322"/>
          </a:xfrm>
          <a:prstGeom prst="rect">
            <a:avLst/>
          </a:prstGeom>
        </p:spPr>
      </p:pic>
      <p:pic>
        <p:nvPicPr>
          <p:cNvPr id="6" name="図 5">
            <a:extLst>
              <a:ext uri="{FF2B5EF4-FFF2-40B4-BE49-F238E27FC236}">
                <a16:creationId xmlns:a16="http://schemas.microsoft.com/office/drawing/2014/main" id="{CD2A5C10-E02D-964A-5CC9-70E65B1D83C1}"/>
              </a:ext>
            </a:extLst>
          </p:cNvPr>
          <p:cNvPicPr>
            <a:picLocks noChangeAspect="1"/>
          </p:cNvPicPr>
          <p:nvPr/>
        </p:nvPicPr>
        <p:blipFill rotWithShape="1">
          <a:blip r:embed="rId6"/>
          <a:srcRect l="21794" t="-513" r="35127" b="513"/>
          <a:stretch/>
        </p:blipFill>
        <p:spPr>
          <a:xfrm>
            <a:off x="4972988" y="1484404"/>
            <a:ext cx="1011573" cy="1475421"/>
          </a:xfrm>
          <a:prstGeom prst="rect">
            <a:avLst/>
          </a:prstGeom>
        </p:spPr>
      </p:pic>
      <p:cxnSp>
        <p:nvCxnSpPr>
          <p:cNvPr id="17" name="直線矢印コネクタ 16">
            <a:extLst>
              <a:ext uri="{FF2B5EF4-FFF2-40B4-BE49-F238E27FC236}">
                <a16:creationId xmlns:a16="http://schemas.microsoft.com/office/drawing/2014/main" id="{3538570C-DCFE-27D4-CB04-2300AFB3D595}"/>
              </a:ext>
            </a:extLst>
          </p:cNvPr>
          <p:cNvCxnSpPr>
            <a:cxnSpLocks/>
          </p:cNvCxnSpPr>
          <p:nvPr/>
        </p:nvCxnSpPr>
        <p:spPr>
          <a:xfrm flipH="1">
            <a:off x="5418149" y="2149020"/>
            <a:ext cx="345993" cy="2331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A252EBA2-4529-F007-DBFB-6A29719D27EC}"/>
              </a:ext>
            </a:extLst>
          </p:cNvPr>
          <p:cNvPicPr>
            <a:picLocks noChangeAspect="1"/>
          </p:cNvPicPr>
          <p:nvPr/>
        </p:nvPicPr>
        <p:blipFill rotWithShape="1">
          <a:blip r:embed="rId7"/>
          <a:srcRect l="14828" t="30718" r="51950"/>
          <a:stretch/>
        </p:blipFill>
        <p:spPr>
          <a:xfrm>
            <a:off x="3789636" y="1479224"/>
            <a:ext cx="1077665" cy="1467727"/>
          </a:xfrm>
          <a:prstGeom prst="rect">
            <a:avLst/>
          </a:prstGeom>
        </p:spPr>
      </p:pic>
      <p:sp>
        <p:nvSpPr>
          <p:cNvPr id="13" name="楕円 12">
            <a:extLst>
              <a:ext uri="{FF2B5EF4-FFF2-40B4-BE49-F238E27FC236}">
                <a16:creationId xmlns:a16="http://schemas.microsoft.com/office/drawing/2014/main" id="{3FEBF776-4791-6682-BC7D-6B2480416A2E}"/>
              </a:ext>
            </a:extLst>
          </p:cNvPr>
          <p:cNvSpPr/>
          <p:nvPr/>
        </p:nvSpPr>
        <p:spPr>
          <a:xfrm>
            <a:off x="3910190" y="1581726"/>
            <a:ext cx="800219" cy="1156608"/>
          </a:xfrm>
          <a:prstGeom prst="ellipse">
            <a:avLst/>
          </a:prstGeom>
          <a:noFill/>
          <a:ln w="1905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51002D27-5557-EBE5-3059-3D6249C726CE}"/>
              </a:ext>
            </a:extLst>
          </p:cNvPr>
          <p:cNvPicPr>
            <a:picLocks noChangeAspect="1"/>
          </p:cNvPicPr>
          <p:nvPr/>
        </p:nvPicPr>
        <p:blipFill>
          <a:blip r:embed="rId8"/>
          <a:stretch>
            <a:fillRect/>
          </a:stretch>
        </p:blipFill>
        <p:spPr>
          <a:xfrm>
            <a:off x="3995878" y="3752095"/>
            <a:ext cx="1628291" cy="1374417"/>
          </a:xfrm>
          <a:prstGeom prst="rect">
            <a:avLst/>
          </a:prstGeom>
        </p:spPr>
      </p:pic>
      <p:pic>
        <p:nvPicPr>
          <p:cNvPr id="18" name="Picture 4" descr="Automatic Anomaly Detection - Deep Learning for Surface Inspection">
            <a:extLst>
              <a:ext uri="{FF2B5EF4-FFF2-40B4-BE49-F238E27FC236}">
                <a16:creationId xmlns:a16="http://schemas.microsoft.com/office/drawing/2014/main" id="{5995846E-06EA-1720-5884-C14A20E404A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4533" t="37650" r="6303" b="34111"/>
          <a:stretch/>
        </p:blipFill>
        <p:spPr bwMode="auto">
          <a:xfrm>
            <a:off x="7821259" y="3746775"/>
            <a:ext cx="1146213" cy="11156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utomatic Anomaly Detection - Deep Learning for Surface Inspection">
            <a:extLst>
              <a:ext uri="{FF2B5EF4-FFF2-40B4-BE49-F238E27FC236}">
                <a16:creationId xmlns:a16="http://schemas.microsoft.com/office/drawing/2014/main" id="{99F2F3F4-C464-EF6E-99D6-3CEFC6E0D3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23" t="36877" r="57476" b="34884"/>
          <a:stretch/>
        </p:blipFill>
        <p:spPr bwMode="auto">
          <a:xfrm>
            <a:off x="6393022" y="3746775"/>
            <a:ext cx="1147259" cy="1115648"/>
          </a:xfrm>
          <a:prstGeom prst="rect">
            <a:avLst/>
          </a:prstGeom>
          <a:noFill/>
          <a:extLst>
            <a:ext uri="{909E8E84-426E-40DD-AFC4-6F175D3DCCD1}">
              <a14:hiddenFill xmlns:a14="http://schemas.microsoft.com/office/drawing/2010/main">
                <a:solidFill>
                  <a:srgbClr val="FFFFFF"/>
                </a:solidFill>
              </a14:hiddenFill>
            </a:ext>
          </a:extLst>
        </p:spPr>
      </p:pic>
      <p:sp>
        <p:nvSpPr>
          <p:cNvPr id="20" name="二等辺三角形 19">
            <a:extLst>
              <a:ext uri="{FF2B5EF4-FFF2-40B4-BE49-F238E27FC236}">
                <a16:creationId xmlns:a16="http://schemas.microsoft.com/office/drawing/2014/main" id="{2269AB4B-51A8-A862-5512-41413530E696}"/>
              </a:ext>
            </a:extLst>
          </p:cNvPr>
          <p:cNvSpPr/>
          <p:nvPr/>
        </p:nvSpPr>
        <p:spPr>
          <a:xfrm rot="5400000">
            <a:off x="7471194" y="4195616"/>
            <a:ext cx="516288" cy="123427"/>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US"/>
          </a:p>
        </p:txBody>
      </p:sp>
      <p:sp>
        <p:nvSpPr>
          <p:cNvPr id="22" name="テキスト ボックス 21">
            <a:extLst>
              <a:ext uri="{FF2B5EF4-FFF2-40B4-BE49-F238E27FC236}">
                <a16:creationId xmlns:a16="http://schemas.microsoft.com/office/drawing/2014/main" id="{29FF6995-4C94-AE3D-9788-289E877CA619}"/>
              </a:ext>
            </a:extLst>
          </p:cNvPr>
          <p:cNvSpPr txBox="1"/>
          <p:nvPr/>
        </p:nvSpPr>
        <p:spPr>
          <a:xfrm>
            <a:off x="593288" y="4996062"/>
            <a:ext cx="3008464" cy="307777"/>
          </a:xfrm>
          <a:prstGeom prst="rect">
            <a:avLst/>
          </a:prstGeom>
          <a:noFill/>
        </p:spPr>
        <p:txBody>
          <a:bodyPr wrap="square" rtlCol="0">
            <a:spAutoFit/>
          </a:bodyPr>
          <a:lstStyle/>
          <a:p>
            <a:r>
              <a:rPr lang="ja-JP" altLang="en-US" sz="1400" b="1">
                <a:solidFill>
                  <a:schemeClr val="accent2"/>
                </a:solidFill>
              </a:rPr>
              <a:t>遠隔で検査が可能となり安全を確保</a:t>
            </a:r>
            <a:endParaRPr kumimoji="1" lang="ja-JP" altLang="en-US" sz="1400" b="1">
              <a:solidFill>
                <a:schemeClr val="accent2"/>
              </a:solidFill>
            </a:endParaRPr>
          </a:p>
        </p:txBody>
      </p:sp>
      <p:sp>
        <p:nvSpPr>
          <p:cNvPr id="23" name="テキスト ボックス 22">
            <a:extLst>
              <a:ext uri="{FF2B5EF4-FFF2-40B4-BE49-F238E27FC236}">
                <a16:creationId xmlns:a16="http://schemas.microsoft.com/office/drawing/2014/main" id="{A36EEB6D-6733-AED7-EEA9-6327BFA1211A}"/>
              </a:ext>
            </a:extLst>
          </p:cNvPr>
          <p:cNvSpPr txBox="1"/>
          <p:nvPr/>
        </p:nvSpPr>
        <p:spPr>
          <a:xfrm>
            <a:off x="3468756" y="4990385"/>
            <a:ext cx="3008464" cy="523220"/>
          </a:xfrm>
          <a:prstGeom prst="rect">
            <a:avLst/>
          </a:prstGeom>
          <a:noFill/>
        </p:spPr>
        <p:txBody>
          <a:bodyPr wrap="square" rtlCol="0">
            <a:spAutoFit/>
          </a:bodyPr>
          <a:lstStyle/>
          <a:p>
            <a:r>
              <a:rPr kumimoji="1" lang="en-US" altLang="ja-JP" sz="1400" b="1">
                <a:solidFill>
                  <a:schemeClr val="accent2"/>
                </a:solidFill>
              </a:rPr>
              <a:t>3</a:t>
            </a:r>
            <a:r>
              <a:rPr kumimoji="1" lang="ja-JP" altLang="en-US" sz="1400" b="1">
                <a:solidFill>
                  <a:schemeClr val="accent2"/>
                </a:solidFill>
              </a:rPr>
              <a:t>次元形状の画像処理により、様々な疵の識別が可能</a:t>
            </a:r>
          </a:p>
        </p:txBody>
      </p:sp>
      <p:sp>
        <p:nvSpPr>
          <p:cNvPr id="33" name="テキスト ボックス 32">
            <a:extLst>
              <a:ext uri="{FF2B5EF4-FFF2-40B4-BE49-F238E27FC236}">
                <a16:creationId xmlns:a16="http://schemas.microsoft.com/office/drawing/2014/main" id="{C7BC16A7-113E-28FC-C5E6-F4B7CE1B0D82}"/>
              </a:ext>
            </a:extLst>
          </p:cNvPr>
          <p:cNvSpPr txBox="1"/>
          <p:nvPr/>
        </p:nvSpPr>
        <p:spPr>
          <a:xfrm>
            <a:off x="6483423" y="4953734"/>
            <a:ext cx="2794088" cy="523220"/>
          </a:xfrm>
          <a:prstGeom prst="rect">
            <a:avLst/>
          </a:prstGeom>
          <a:noFill/>
        </p:spPr>
        <p:txBody>
          <a:bodyPr wrap="square" rtlCol="0">
            <a:spAutoFit/>
          </a:bodyPr>
          <a:lstStyle/>
          <a:p>
            <a:r>
              <a:rPr kumimoji="1" lang="en-US" altLang="ja-JP" sz="1400" b="1">
                <a:solidFill>
                  <a:schemeClr val="accent2"/>
                </a:solidFill>
              </a:rPr>
              <a:t>AI</a:t>
            </a:r>
            <a:r>
              <a:rPr kumimoji="1" lang="ja-JP" altLang="en-US" sz="1400" b="1">
                <a:solidFill>
                  <a:schemeClr val="accent2"/>
                </a:solidFill>
              </a:rPr>
              <a:t>異常検知により、リアルタイムで</a:t>
            </a:r>
            <a:endParaRPr kumimoji="1" lang="en-US" altLang="ja-JP" sz="1400" b="1">
              <a:solidFill>
                <a:schemeClr val="accent2"/>
              </a:solidFill>
            </a:endParaRPr>
          </a:p>
          <a:p>
            <a:r>
              <a:rPr lang="ja-JP" altLang="en-US" sz="1400" b="1">
                <a:solidFill>
                  <a:schemeClr val="accent2"/>
                </a:solidFill>
              </a:rPr>
              <a:t>全長検査が可能</a:t>
            </a:r>
            <a:endParaRPr kumimoji="1" lang="ja-JP" altLang="en-US" sz="1400" b="1">
              <a:solidFill>
                <a:schemeClr val="accent2"/>
              </a:solidFill>
            </a:endParaRPr>
          </a:p>
        </p:txBody>
      </p:sp>
    </p:spTree>
    <p:extLst>
      <p:ext uri="{BB962C8B-B14F-4D97-AF65-F5344CB8AC3E}">
        <p14:creationId xmlns:p14="http://schemas.microsoft.com/office/powerpoint/2010/main" val="402485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69416BD-77A9-CDD7-CE19-451211FE44AD}"/>
              </a:ext>
            </a:extLst>
          </p:cNvPr>
          <p:cNvSpPr>
            <a:spLocks noGrp="1"/>
          </p:cNvSpPr>
          <p:nvPr>
            <p:ph type="title"/>
          </p:nvPr>
        </p:nvSpPr>
        <p:spPr/>
        <p:txBody>
          <a:bodyPr>
            <a:normAutofit/>
          </a:bodyPr>
          <a:lstStyle/>
          <a:p>
            <a:r>
              <a:rPr lang="ja-JP" altLang="en-US" sz="2800" b="1" i="0">
                <a:effectLst/>
                <a:latin typeface="Söhne"/>
              </a:rPr>
              <a:t>課題を抱えている主な顧客</a:t>
            </a:r>
            <a:endParaRPr lang="ja-JP" altLang="en-US" sz="2800"/>
          </a:p>
        </p:txBody>
      </p:sp>
      <p:sp>
        <p:nvSpPr>
          <p:cNvPr id="5" name="コンテンツ プレースホルダー 4">
            <a:extLst>
              <a:ext uri="{FF2B5EF4-FFF2-40B4-BE49-F238E27FC236}">
                <a16:creationId xmlns:a16="http://schemas.microsoft.com/office/drawing/2014/main" id="{C1B0437D-1497-8F39-4F16-D498F0232630}"/>
              </a:ext>
            </a:extLst>
          </p:cNvPr>
          <p:cNvSpPr>
            <a:spLocks noGrp="1"/>
          </p:cNvSpPr>
          <p:nvPr>
            <p:ph idx="1"/>
          </p:nvPr>
        </p:nvSpPr>
        <p:spPr>
          <a:xfrm>
            <a:off x="248356" y="1816428"/>
            <a:ext cx="8647289" cy="4746313"/>
          </a:xfrm>
        </p:spPr>
        <p:txBody>
          <a:bodyPr>
            <a:normAutofit lnSpcReduction="10000"/>
          </a:bodyPr>
          <a:lstStyle/>
          <a:p>
            <a:pPr algn="l">
              <a:buFont typeface="+mj-lt"/>
              <a:buAutoNum type="arabicPeriod"/>
            </a:pPr>
            <a:r>
              <a:rPr lang="ja-JP" altLang="en-US" sz="1600" b="1" i="0">
                <a:effectLst/>
                <a:latin typeface="+mn-lt"/>
              </a:rPr>
              <a:t>人物情報</a:t>
            </a:r>
            <a:endParaRPr lang="en-US" altLang="ja-JP" sz="1600" b="1" i="0">
              <a:effectLst/>
              <a:latin typeface="+mn-lt"/>
            </a:endParaRPr>
          </a:p>
          <a:p>
            <a:pPr lvl="1">
              <a:buFont typeface="+mj-lt"/>
              <a:buAutoNum type="arabicPeriod"/>
            </a:pPr>
            <a:r>
              <a:rPr lang="en-US" altLang="ja-JP" sz="1400" i="0">
                <a:effectLst/>
              </a:rPr>
              <a:t>60</a:t>
            </a:r>
            <a:r>
              <a:rPr lang="ja-JP" altLang="en-US" sz="1400" i="0">
                <a:effectLst/>
              </a:rPr>
              <a:t>代　男性</a:t>
            </a:r>
            <a:endParaRPr lang="en-US" altLang="ja-JP" sz="1400" i="0">
              <a:effectLst/>
            </a:endParaRPr>
          </a:p>
          <a:p>
            <a:pPr lvl="1">
              <a:buFont typeface="+mj-lt"/>
              <a:buAutoNum type="arabicPeriod"/>
            </a:pPr>
            <a:r>
              <a:rPr lang="ja-JP" altLang="en-US" sz="1400"/>
              <a:t>役職：工場長</a:t>
            </a:r>
            <a:endParaRPr lang="en-US" altLang="ja-JP" sz="1400"/>
          </a:p>
          <a:p>
            <a:pPr lvl="1">
              <a:buFont typeface="+mj-lt"/>
              <a:buAutoNum type="arabicPeriod"/>
            </a:pPr>
            <a:r>
              <a:rPr lang="ja-JP" altLang="en-US" sz="1400" i="0">
                <a:effectLst/>
              </a:rPr>
              <a:t>所属：東京スチールセンター株式会社</a:t>
            </a:r>
            <a:endParaRPr lang="en-US" altLang="ja-JP" sz="1400" i="0">
              <a:effectLst/>
            </a:endParaRPr>
          </a:p>
          <a:p>
            <a:endParaRPr lang="en-US" altLang="ja-JP">
              <a:latin typeface="+mn-lt"/>
            </a:endParaRPr>
          </a:p>
          <a:p>
            <a:pPr algn="l"/>
            <a:r>
              <a:rPr lang="en-US" altLang="ja-JP" sz="1600" b="1">
                <a:latin typeface="+mn-lt"/>
              </a:rPr>
              <a:t>2.</a:t>
            </a:r>
            <a:r>
              <a:rPr lang="ja-JP" altLang="en-US" sz="1600" b="1">
                <a:latin typeface="+mn-lt"/>
              </a:rPr>
              <a:t> 工場長の</a:t>
            </a:r>
            <a:r>
              <a:rPr lang="ja-JP" altLang="en-US" sz="1600" b="1" i="0">
                <a:effectLst/>
                <a:latin typeface="+mn-lt"/>
              </a:rPr>
              <a:t>課題 （インタビュー内容の整理）</a:t>
            </a:r>
            <a:endParaRPr lang="en-US" altLang="ja-JP" sz="1600" b="1" i="0">
              <a:effectLst/>
              <a:latin typeface="+mn-lt"/>
            </a:endParaRPr>
          </a:p>
          <a:p>
            <a:pPr marL="0" indent="0" algn="l"/>
            <a:r>
              <a:rPr lang="ja-JP" altLang="en-US" sz="1400">
                <a:latin typeface="+mn-lt"/>
              </a:rPr>
              <a:t>　　</a:t>
            </a:r>
            <a:r>
              <a:rPr lang="en-US" altLang="ja-JP" sz="1400" b="0" i="0">
                <a:effectLst/>
                <a:latin typeface="+mn-lt"/>
              </a:rPr>
              <a:t>(1)</a:t>
            </a:r>
            <a:r>
              <a:rPr lang="ja-JP" altLang="en-US" sz="1400" b="0" i="0">
                <a:effectLst/>
                <a:latin typeface="+mn-lt"/>
              </a:rPr>
              <a:t>現状の表面疵検査の制約</a:t>
            </a:r>
          </a:p>
          <a:p>
            <a:pPr marL="642937" lvl="2" indent="0"/>
            <a:r>
              <a:rPr lang="en-US" altLang="ja-JP" sz="1400"/>
              <a:t>a. </a:t>
            </a:r>
            <a:r>
              <a:rPr lang="ja-JP" altLang="en-US" sz="1400"/>
              <a:t>目視検査の自動化：疵の判別が困難で判別に熟練が必要なため作業品による目視検査に頼っているが、危険作業のため、改善したい</a:t>
            </a:r>
            <a:endParaRPr lang="en-US" altLang="ja-JP" sz="1400"/>
          </a:p>
          <a:p>
            <a:pPr marL="642937" lvl="2" indent="0"/>
            <a:r>
              <a:rPr lang="en-US" altLang="ja-JP" sz="1400" b="0" i="0">
                <a:effectLst/>
              </a:rPr>
              <a:t>b. </a:t>
            </a:r>
            <a:r>
              <a:rPr lang="ja-JP" altLang="en-US" sz="1400" b="0" i="0">
                <a:effectLst/>
              </a:rPr>
              <a:t>全長検査ができない</a:t>
            </a:r>
            <a:r>
              <a:rPr lang="en-US" altLang="ja-JP" sz="1400" b="0" i="0">
                <a:effectLst/>
              </a:rPr>
              <a:t>: </a:t>
            </a:r>
            <a:r>
              <a:rPr lang="ja-JP" altLang="en-US" sz="1400" b="0" i="0">
                <a:effectLst/>
              </a:rPr>
              <a:t>装置を停止して目視検査するため、コイルの一部のみしか実施できない</a:t>
            </a:r>
          </a:p>
          <a:p>
            <a:pPr marL="642937" lvl="2" indent="0"/>
            <a:r>
              <a:rPr lang="en-US" altLang="ja-JP" sz="1400"/>
              <a:t>c</a:t>
            </a:r>
            <a:r>
              <a:rPr lang="en-US" altLang="ja-JP" sz="1400" b="0" i="0">
                <a:effectLst/>
              </a:rPr>
              <a:t>. </a:t>
            </a:r>
            <a:r>
              <a:rPr lang="ja-JP" altLang="en-US" sz="1400" b="0" i="0">
                <a:effectLst/>
              </a:rPr>
              <a:t>不良発生原因の特定困難</a:t>
            </a:r>
            <a:r>
              <a:rPr lang="en-US" altLang="ja-JP" sz="1400" b="0" i="0">
                <a:effectLst/>
              </a:rPr>
              <a:t>: </a:t>
            </a:r>
            <a:r>
              <a:rPr lang="ja-JP" altLang="en-US" sz="1400" b="0" i="0">
                <a:effectLst/>
              </a:rPr>
              <a:t>顧客に納入後に疵の問題を指摘された場合、製鉄所起因（母材起因）かスチールセンタの加工起因かを特定できない場合が多い</a:t>
            </a:r>
            <a:endParaRPr lang="en-US" altLang="ja-JP" sz="1400"/>
          </a:p>
          <a:p>
            <a:pPr marL="42862" indent="0"/>
            <a:r>
              <a:rPr lang="ja-JP" altLang="en-US" sz="1400" b="0" i="0">
                <a:effectLst/>
              </a:rPr>
              <a:t>　 </a:t>
            </a:r>
            <a:r>
              <a:rPr lang="en-US" altLang="ja-JP" sz="1400" b="0" i="0">
                <a:effectLst/>
              </a:rPr>
              <a:t>(2)</a:t>
            </a:r>
            <a:r>
              <a:rPr lang="ja-JP" altLang="en-US" sz="1400" b="0" i="0">
                <a:effectLst/>
              </a:rPr>
              <a:t>提案とその効果</a:t>
            </a:r>
          </a:p>
          <a:p>
            <a:pPr marL="642937" lvl="2" indent="0"/>
            <a:r>
              <a:rPr lang="en-US" altLang="ja-JP" sz="1400" b="0" i="0">
                <a:effectLst/>
              </a:rPr>
              <a:t>a. AI</a:t>
            </a:r>
            <a:r>
              <a:rPr lang="ja-JP" altLang="en-US" sz="1400" b="0" i="0">
                <a:effectLst/>
              </a:rPr>
              <a:t>疵検査装置の設置</a:t>
            </a:r>
            <a:r>
              <a:rPr lang="en-US" altLang="ja-JP" sz="1400" b="0" i="0">
                <a:effectLst/>
              </a:rPr>
              <a:t>: </a:t>
            </a:r>
            <a:r>
              <a:rPr lang="ja-JP" altLang="en-US" sz="1400" b="0" i="0">
                <a:effectLst/>
              </a:rPr>
              <a:t>スリッターラインに</a:t>
            </a:r>
            <a:r>
              <a:rPr lang="en-US" altLang="ja-JP" sz="1400" b="0" i="0">
                <a:effectLst/>
              </a:rPr>
              <a:t>AI</a:t>
            </a:r>
            <a:r>
              <a:rPr lang="ja-JP" altLang="en-US" sz="1400" b="0" i="0">
                <a:effectLst/>
              </a:rPr>
              <a:t>疵検査装置を導入することで、疵の発生位置をリアルタイムで把握できるようになる</a:t>
            </a:r>
          </a:p>
          <a:p>
            <a:pPr marL="642937" lvl="2" indent="0"/>
            <a:r>
              <a:rPr lang="en-US" altLang="ja-JP" sz="1400" b="0" i="0">
                <a:effectLst/>
              </a:rPr>
              <a:t>b. </a:t>
            </a:r>
            <a:r>
              <a:rPr lang="ja-JP" altLang="en-US" sz="1400" b="0" i="0">
                <a:effectLst/>
              </a:rPr>
              <a:t>安全性の向上</a:t>
            </a:r>
            <a:r>
              <a:rPr lang="en-US" altLang="ja-JP" sz="1400" b="0" i="0">
                <a:effectLst/>
              </a:rPr>
              <a:t>: </a:t>
            </a:r>
            <a:r>
              <a:rPr lang="ja-JP" altLang="en-US" sz="1400" b="0" i="0">
                <a:effectLst/>
              </a:rPr>
              <a:t>有人の目視検査</a:t>
            </a:r>
            <a:r>
              <a:rPr lang="ja-JP" altLang="en-US" sz="1400"/>
              <a:t>から</a:t>
            </a:r>
            <a:r>
              <a:rPr lang="ja-JP" altLang="en-US" sz="1400" b="0" i="0">
                <a:effectLst/>
              </a:rPr>
              <a:t>安全性の高い自動検査に移行することができる</a:t>
            </a:r>
            <a:endParaRPr lang="en-US" altLang="ja-JP" sz="1400"/>
          </a:p>
          <a:p>
            <a:pPr marL="642937" lvl="2" indent="0"/>
            <a:r>
              <a:rPr lang="en-US" altLang="ja-JP" sz="1400" b="0" i="0">
                <a:effectLst/>
              </a:rPr>
              <a:t>c. </a:t>
            </a:r>
            <a:r>
              <a:rPr lang="ja-JP" altLang="en-US" sz="1400" b="0" i="0">
                <a:effectLst/>
              </a:rPr>
              <a:t>品質向上と生産性向上</a:t>
            </a:r>
            <a:r>
              <a:rPr lang="en-US" altLang="ja-JP" sz="1400" b="0" i="0">
                <a:effectLst/>
              </a:rPr>
              <a:t>: </a:t>
            </a:r>
            <a:r>
              <a:rPr lang="ja-JP" altLang="en-US" sz="1400"/>
              <a:t>全長をリアルタイムで検査できるため、</a:t>
            </a:r>
            <a:r>
              <a:rPr lang="ja-JP" altLang="en-US" sz="1400" b="0" i="0">
                <a:effectLst/>
              </a:rPr>
              <a:t>不良が発生した場合、カットして正常部を出荷できることから、顧客への疵混入が減少し、品質の向上と生産性の向上が期待できる</a:t>
            </a:r>
            <a:endParaRPr lang="en-US" altLang="ja-JP" sz="1400" b="0" i="0">
              <a:effectLst/>
            </a:endParaRPr>
          </a:p>
          <a:p>
            <a:pPr marL="642937" lvl="2" indent="0"/>
            <a:r>
              <a:rPr lang="en-US" altLang="ja-JP" sz="1400" b="0" i="0">
                <a:effectLst/>
              </a:rPr>
              <a:t>d. </a:t>
            </a:r>
            <a:r>
              <a:rPr lang="ja-JP" altLang="en-US" sz="1400" b="0" i="0">
                <a:effectLst/>
              </a:rPr>
              <a:t>収益向上</a:t>
            </a:r>
            <a:r>
              <a:rPr lang="en-US" altLang="ja-JP" sz="1400" b="0" i="0">
                <a:effectLst/>
              </a:rPr>
              <a:t>: </a:t>
            </a:r>
            <a:r>
              <a:rPr lang="ja-JP" altLang="en-US" sz="1400" b="0" i="0">
                <a:effectLst/>
              </a:rPr>
              <a:t>検出された疵により製鉄所起因の証拠を把握し、クレーム救済による収益向上が見込まれる</a:t>
            </a:r>
          </a:p>
          <a:p>
            <a:endParaRPr lang="ja-JP" altLang="en-US">
              <a:latin typeface="+mn-lt"/>
            </a:endParaRPr>
          </a:p>
        </p:txBody>
      </p:sp>
      <p:sp>
        <p:nvSpPr>
          <p:cNvPr id="3" name="スライド番号プレースホルダー 2">
            <a:extLst>
              <a:ext uri="{FF2B5EF4-FFF2-40B4-BE49-F238E27FC236}">
                <a16:creationId xmlns:a16="http://schemas.microsoft.com/office/drawing/2014/main" id="{212F70E4-4040-57F6-BCB0-12E5E41617F5}"/>
              </a:ext>
            </a:extLst>
          </p:cNvPr>
          <p:cNvSpPr>
            <a:spLocks noGrp="1"/>
          </p:cNvSpPr>
          <p:nvPr>
            <p:ph type="sldNum" sz="quarter" idx="12"/>
          </p:nvPr>
        </p:nvSpPr>
        <p:spPr/>
        <p:txBody>
          <a:bodyPr/>
          <a:lstStyle/>
          <a:p>
            <a:fld id="{00000000-1234-1234-1234-123412341234}" type="slidenum">
              <a:rPr lang="en-US" altLang="ja-JP" smtClean="0"/>
              <a:pPr/>
              <a:t>6</a:t>
            </a:fld>
            <a:endParaRPr lang="ja-JP" altLang="en-US"/>
          </a:p>
        </p:txBody>
      </p:sp>
      <p:sp>
        <p:nvSpPr>
          <p:cNvPr id="6" name="コンテンツ プレースホルダー 5">
            <a:extLst>
              <a:ext uri="{FF2B5EF4-FFF2-40B4-BE49-F238E27FC236}">
                <a16:creationId xmlns:a16="http://schemas.microsoft.com/office/drawing/2014/main" id="{A7332951-0C55-BBA0-333C-BFE60433AFD5}"/>
              </a:ext>
            </a:extLst>
          </p:cNvPr>
          <p:cNvSpPr>
            <a:spLocks noGrp="1"/>
          </p:cNvSpPr>
          <p:nvPr>
            <p:ph idx="13"/>
          </p:nvPr>
        </p:nvSpPr>
        <p:spPr>
          <a:xfrm>
            <a:off x="248357" y="1036880"/>
            <a:ext cx="8819443" cy="705661"/>
          </a:xfrm>
        </p:spPr>
        <p:txBody>
          <a:bodyPr>
            <a:noAutofit/>
          </a:bodyPr>
          <a:lstStyle/>
          <a:p>
            <a:r>
              <a:rPr lang="ja-JP" altLang="en-US" sz="2000">
                <a:latin typeface="+mn-lt"/>
              </a:rPr>
              <a:t>■</a:t>
            </a:r>
            <a:r>
              <a:rPr lang="ja-JP" altLang="en-US" sz="2000" i="0">
                <a:effectLst/>
                <a:latin typeface="+mn-lt"/>
              </a:rPr>
              <a:t>スチールセンターでは、作業員による表面疵検査に課題を抱えています。</a:t>
            </a:r>
            <a:endParaRPr lang="en-US" altLang="ja-JP" sz="2000" i="0">
              <a:effectLst/>
              <a:latin typeface="+mn-lt"/>
            </a:endParaRPr>
          </a:p>
          <a:p>
            <a:r>
              <a:rPr lang="ja-JP" altLang="en-US" sz="2000">
                <a:latin typeface="+mn-lt"/>
              </a:rPr>
              <a:t>　大型機械による製造工場では同様の課題を抱えています。</a:t>
            </a:r>
          </a:p>
        </p:txBody>
      </p:sp>
      <p:pic>
        <p:nvPicPr>
          <p:cNvPr id="1026" name="Picture 2">
            <a:extLst>
              <a:ext uri="{FF2B5EF4-FFF2-40B4-BE49-F238E27FC236}">
                <a16:creationId xmlns:a16="http://schemas.microsoft.com/office/drawing/2014/main" id="{37AB6BDC-CEB7-2156-E5E7-D2A0C17479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379" y="1913200"/>
            <a:ext cx="1565952" cy="1565952"/>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968FAA11-8A94-F7C4-1DB2-2BAB26A311AB}"/>
              </a:ext>
            </a:extLst>
          </p:cNvPr>
          <p:cNvSpPr txBox="1"/>
          <p:nvPr/>
        </p:nvSpPr>
        <p:spPr>
          <a:xfrm>
            <a:off x="6679221" y="2955932"/>
            <a:ext cx="2087533" cy="523220"/>
          </a:xfrm>
          <a:prstGeom prst="rect">
            <a:avLst/>
          </a:prstGeom>
          <a:noFill/>
        </p:spPr>
        <p:txBody>
          <a:bodyPr wrap="square" rtlCol="0">
            <a:spAutoFit/>
          </a:bodyPr>
          <a:lstStyle/>
          <a:p>
            <a:r>
              <a:rPr lang="ja-JP" altLang="en-US" sz="1400"/>
              <a:t>工場長</a:t>
            </a:r>
            <a:r>
              <a:rPr lang="en-US" altLang="ja-JP" sz="1400"/>
              <a:t>Y</a:t>
            </a:r>
            <a:r>
              <a:rPr lang="ja-JP" altLang="en-US" sz="1400"/>
              <a:t>さんのイメージ</a:t>
            </a:r>
            <a:endParaRPr lang="en-US" altLang="ja-JP" sz="1400"/>
          </a:p>
          <a:p>
            <a:r>
              <a:rPr lang="en-US" sz="1400"/>
              <a:t>A</a:t>
            </a:r>
            <a:r>
              <a:rPr lang="en-US" altLang="ja-JP" sz="1400"/>
              <a:t>I</a:t>
            </a:r>
            <a:r>
              <a:rPr lang="ja-JP" altLang="en-US" sz="1400"/>
              <a:t>で生成したイメージ画像</a:t>
            </a:r>
            <a:endParaRPr lang="en-US" sz="1400"/>
          </a:p>
        </p:txBody>
      </p:sp>
    </p:spTree>
    <p:extLst>
      <p:ext uri="{BB962C8B-B14F-4D97-AF65-F5344CB8AC3E}">
        <p14:creationId xmlns:p14="http://schemas.microsoft.com/office/powerpoint/2010/main" val="366434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eb inspection using nearby linear illumination and line scan camera |  Download Scientific Diagram">
            <a:extLst>
              <a:ext uri="{FF2B5EF4-FFF2-40B4-BE49-F238E27FC236}">
                <a16:creationId xmlns:a16="http://schemas.microsoft.com/office/drawing/2014/main" id="{688EC681-F030-AA9E-818D-F15D3B40A6D3}"/>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369055" y="2805509"/>
            <a:ext cx="2272290" cy="1914070"/>
          </a:xfrm>
          <a:prstGeom prst="rect">
            <a:avLst/>
          </a:prstGeom>
          <a:noFill/>
          <a:extLst>
            <a:ext uri="{909E8E84-426E-40DD-AFC4-6F175D3DCCD1}">
              <a14:hiddenFill xmlns:a14="http://schemas.microsoft.com/office/drawing/2010/main">
                <a:solidFill>
                  <a:srgbClr val="FFFFFF"/>
                </a:solidFill>
              </a14:hiddenFill>
            </a:ext>
          </a:extLst>
        </p:spPr>
      </p:pic>
      <p:sp>
        <p:nvSpPr>
          <p:cNvPr id="3" name="日付プレースホルダー 2">
            <a:extLst>
              <a:ext uri="{FF2B5EF4-FFF2-40B4-BE49-F238E27FC236}">
                <a16:creationId xmlns:a16="http://schemas.microsoft.com/office/drawing/2014/main" id="{914F3D9D-96E6-7CD5-AAF7-DDE4A1B89C95}"/>
              </a:ext>
            </a:extLst>
          </p:cNvPr>
          <p:cNvSpPr>
            <a:spLocks noGrp="1"/>
          </p:cNvSpPr>
          <p:nvPr>
            <p:ph type="dt" sz="half" idx="10"/>
          </p:nvPr>
        </p:nvSpPr>
        <p:spPr/>
        <p:txBody>
          <a:bodyPr/>
          <a:lstStyle/>
          <a:p>
            <a:fld id="{F0C629CE-C499-4245-A3F8-EA05C37166C2}"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7850AE10-D831-EDEF-DD31-93D62E12E625}"/>
              </a:ext>
            </a:extLst>
          </p:cNvPr>
          <p:cNvSpPr>
            <a:spLocks noGrp="1"/>
          </p:cNvSpPr>
          <p:nvPr>
            <p:ph type="sldNum" sz="quarter" idx="12"/>
          </p:nvPr>
        </p:nvSpPr>
        <p:spPr/>
        <p:txBody>
          <a:bodyPr/>
          <a:lstStyle/>
          <a:p>
            <a:fld id="{E1B69578-5199-4F05-9954-8600AE72CAEA}" type="slidenum">
              <a:rPr kumimoji="1" lang="ja-JP" altLang="en-US" smtClean="0"/>
              <a:pPr/>
              <a:t>7</a:t>
            </a:fld>
            <a:endParaRPr kumimoji="1" lang="ja-JP" altLang="en-US"/>
          </a:p>
        </p:txBody>
      </p:sp>
      <p:sp>
        <p:nvSpPr>
          <p:cNvPr id="5" name="コンテンツ プレースホルダー 4">
            <a:extLst>
              <a:ext uri="{FF2B5EF4-FFF2-40B4-BE49-F238E27FC236}">
                <a16:creationId xmlns:a16="http://schemas.microsoft.com/office/drawing/2014/main" id="{4F9AF528-DBB8-9473-2025-A0FC42784DC9}"/>
              </a:ext>
            </a:extLst>
          </p:cNvPr>
          <p:cNvSpPr>
            <a:spLocks noGrp="1"/>
          </p:cNvSpPr>
          <p:nvPr>
            <p:ph idx="13"/>
          </p:nvPr>
        </p:nvSpPr>
        <p:spPr>
          <a:xfrm>
            <a:off x="197559" y="1036881"/>
            <a:ext cx="8761322" cy="609600"/>
          </a:xfrm>
        </p:spPr>
        <p:txBody>
          <a:bodyPr>
            <a:normAutofit lnSpcReduction="10000"/>
          </a:bodyPr>
          <a:lstStyle/>
          <a:p>
            <a:r>
              <a:rPr kumimoji="1" lang="ja-JP" altLang="en-US" sz="1800"/>
              <a:t>■革新的な</a:t>
            </a:r>
            <a:r>
              <a:rPr lang="ja-JP" altLang="en-US" sz="1800" i="0">
                <a:effectLst/>
                <a:latin typeface="Söhne"/>
              </a:rPr>
              <a:t>画像処理技術と</a:t>
            </a:r>
            <a:r>
              <a:rPr lang="en-US" altLang="ja-JP" sz="1800" i="0">
                <a:effectLst/>
                <a:latin typeface="Söhne"/>
              </a:rPr>
              <a:t>AI</a:t>
            </a:r>
            <a:r>
              <a:rPr lang="ja-JP" altLang="en-US" sz="1800" i="0">
                <a:effectLst/>
                <a:latin typeface="Söhne"/>
              </a:rPr>
              <a:t>異常検知を活用して、スリッターラインの疵検査の自動化を実現します。</a:t>
            </a:r>
            <a:endParaRPr kumimoji="1" lang="ja-JP" altLang="en-US" sz="1800"/>
          </a:p>
        </p:txBody>
      </p:sp>
      <p:sp>
        <p:nvSpPr>
          <p:cNvPr id="7" name="コンテンツ プレースホルダー 6">
            <a:extLst>
              <a:ext uri="{FF2B5EF4-FFF2-40B4-BE49-F238E27FC236}">
                <a16:creationId xmlns:a16="http://schemas.microsoft.com/office/drawing/2014/main" id="{4340D1A0-6BEC-6CB7-6B0B-54BFF38A729E}"/>
              </a:ext>
            </a:extLst>
          </p:cNvPr>
          <p:cNvSpPr>
            <a:spLocks noGrp="1"/>
          </p:cNvSpPr>
          <p:nvPr>
            <p:ph idx="15"/>
          </p:nvPr>
        </p:nvSpPr>
        <p:spPr>
          <a:xfrm>
            <a:off x="278159" y="1763455"/>
            <a:ext cx="4198621" cy="630397"/>
          </a:xfrm>
        </p:spPr>
        <p:txBody>
          <a:bodyPr>
            <a:noAutofit/>
          </a:bodyPr>
          <a:lstStyle/>
          <a:p>
            <a:r>
              <a:rPr lang="ja-JP" altLang="en-US"/>
              <a:t>単一カメラと複数照明を用い</a:t>
            </a:r>
            <a:endParaRPr lang="en-US" altLang="ja-JP"/>
          </a:p>
          <a:p>
            <a:r>
              <a:rPr lang="ja-JP" altLang="en-US"/>
              <a:t>鋼板の</a:t>
            </a:r>
            <a:r>
              <a:rPr lang="en-US" altLang="ja-JP"/>
              <a:t>3</a:t>
            </a:r>
            <a:r>
              <a:rPr lang="ja-JP" altLang="en-US"/>
              <a:t>次元形状測定</a:t>
            </a:r>
            <a:endParaRPr kumimoji="1" lang="ja-JP" altLang="en-US"/>
          </a:p>
        </p:txBody>
      </p:sp>
      <p:sp>
        <p:nvSpPr>
          <p:cNvPr id="8" name="コンテンツ プレースホルダー 7">
            <a:extLst>
              <a:ext uri="{FF2B5EF4-FFF2-40B4-BE49-F238E27FC236}">
                <a16:creationId xmlns:a16="http://schemas.microsoft.com/office/drawing/2014/main" id="{1D25715A-3567-5D23-7736-14F0CF9DDCB2}"/>
              </a:ext>
            </a:extLst>
          </p:cNvPr>
          <p:cNvSpPr>
            <a:spLocks noGrp="1"/>
          </p:cNvSpPr>
          <p:nvPr>
            <p:ph idx="16"/>
          </p:nvPr>
        </p:nvSpPr>
        <p:spPr>
          <a:xfrm>
            <a:off x="4704082" y="1735851"/>
            <a:ext cx="4205675" cy="658001"/>
          </a:xfrm>
        </p:spPr>
        <p:txBody>
          <a:bodyPr>
            <a:normAutofit lnSpcReduction="10000"/>
          </a:bodyPr>
          <a:lstStyle/>
          <a:p>
            <a:r>
              <a:rPr kumimoji="1" lang="en-US" altLang="ja-JP"/>
              <a:t>AI</a:t>
            </a:r>
            <a:r>
              <a:rPr kumimoji="1" lang="ja-JP" altLang="en-US"/>
              <a:t>異常検知のにより</a:t>
            </a:r>
            <a:endParaRPr kumimoji="1" lang="en-US" altLang="ja-JP"/>
          </a:p>
          <a:p>
            <a:r>
              <a:rPr kumimoji="1" lang="ja-JP" altLang="en-US"/>
              <a:t>疵検出の全数検査と自動化</a:t>
            </a:r>
            <a:r>
              <a:rPr lang="ja-JP" altLang="en-US"/>
              <a:t>を実現</a:t>
            </a:r>
            <a:endParaRPr kumimoji="1" lang="ja-JP" altLang="en-US"/>
          </a:p>
        </p:txBody>
      </p:sp>
      <p:sp>
        <p:nvSpPr>
          <p:cNvPr id="9" name="タイトル 8">
            <a:extLst>
              <a:ext uri="{FF2B5EF4-FFF2-40B4-BE49-F238E27FC236}">
                <a16:creationId xmlns:a16="http://schemas.microsoft.com/office/drawing/2014/main" id="{D6D08443-5395-7C05-F6F0-16AE0D515472}"/>
              </a:ext>
            </a:extLst>
          </p:cNvPr>
          <p:cNvSpPr>
            <a:spLocks noGrp="1"/>
          </p:cNvSpPr>
          <p:nvPr>
            <p:ph type="title"/>
          </p:nvPr>
        </p:nvSpPr>
        <p:spPr/>
        <p:txBody>
          <a:bodyPr>
            <a:normAutofit/>
          </a:bodyPr>
          <a:lstStyle/>
          <a:p>
            <a:r>
              <a:rPr kumimoji="1" lang="ja-JP" altLang="en-US" sz="2800"/>
              <a:t>課題解決のソリューション</a:t>
            </a:r>
          </a:p>
        </p:txBody>
      </p:sp>
      <p:pic>
        <p:nvPicPr>
          <p:cNvPr id="1028" name="Picture 4" descr="Photometric Stereo 3D - Metis Systems S.r.l. Exclusive technology">
            <a:extLst>
              <a:ext uri="{FF2B5EF4-FFF2-40B4-BE49-F238E27FC236}">
                <a16:creationId xmlns:a16="http://schemas.microsoft.com/office/drawing/2014/main" id="{204FBE80-C7E4-0638-D58D-889F74122B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837209" y="5089232"/>
            <a:ext cx="2994191" cy="1497096"/>
          </a:xfrm>
          <a:prstGeom prst="rect">
            <a:avLst/>
          </a:prstGeom>
          <a:noFill/>
          <a:extLst>
            <a:ext uri="{909E8E84-426E-40DD-AFC4-6F175D3DCCD1}">
              <a14:hiddenFill xmlns:a14="http://schemas.microsoft.com/office/drawing/2010/main">
                <a:solidFill>
                  <a:srgbClr val="FFFFFF"/>
                </a:solidFill>
              </a14:hiddenFill>
            </a:ext>
          </a:extLst>
        </p:spPr>
      </p:pic>
      <p:pic>
        <p:nvPicPr>
          <p:cNvPr id="27" name="図 26">
            <a:extLst>
              <a:ext uri="{FF2B5EF4-FFF2-40B4-BE49-F238E27FC236}">
                <a16:creationId xmlns:a16="http://schemas.microsoft.com/office/drawing/2014/main" id="{B1628624-8106-63C8-DCAF-8F9C6C72A73D}"/>
              </a:ext>
            </a:extLst>
          </p:cNvPr>
          <p:cNvPicPr>
            <a:picLocks noChangeAspect="1"/>
          </p:cNvPicPr>
          <p:nvPr/>
        </p:nvPicPr>
        <p:blipFill>
          <a:blip r:embed="rId5"/>
          <a:stretch>
            <a:fillRect/>
          </a:stretch>
        </p:blipFill>
        <p:spPr>
          <a:xfrm>
            <a:off x="-4783" y="2973450"/>
            <a:ext cx="2104146" cy="1446600"/>
          </a:xfrm>
          <a:prstGeom prst="rect">
            <a:avLst/>
          </a:prstGeom>
        </p:spPr>
      </p:pic>
      <p:cxnSp>
        <p:nvCxnSpPr>
          <p:cNvPr id="29" name="直線矢印コネクタ 28">
            <a:extLst>
              <a:ext uri="{FF2B5EF4-FFF2-40B4-BE49-F238E27FC236}">
                <a16:creationId xmlns:a16="http://schemas.microsoft.com/office/drawing/2014/main" id="{71F485DF-E4FB-3B7E-C4A5-8C3D4FE32364}"/>
              </a:ext>
            </a:extLst>
          </p:cNvPr>
          <p:cNvCxnSpPr/>
          <p:nvPr/>
        </p:nvCxnSpPr>
        <p:spPr>
          <a:xfrm>
            <a:off x="421768" y="4528681"/>
            <a:ext cx="13081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25C2E197-8D69-3BB7-FA7A-6F369943FFB1}"/>
              </a:ext>
            </a:extLst>
          </p:cNvPr>
          <p:cNvSpPr txBox="1"/>
          <p:nvPr/>
        </p:nvSpPr>
        <p:spPr>
          <a:xfrm>
            <a:off x="675007" y="2603833"/>
            <a:ext cx="86360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カメラ</a:t>
            </a:r>
            <a:endParaRPr lang="en-US" sz="1400"/>
          </a:p>
        </p:txBody>
      </p:sp>
      <p:sp>
        <p:nvSpPr>
          <p:cNvPr id="31" name="テキスト ボックス 30">
            <a:extLst>
              <a:ext uri="{FF2B5EF4-FFF2-40B4-BE49-F238E27FC236}">
                <a16:creationId xmlns:a16="http://schemas.microsoft.com/office/drawing/2014/main" id="{F3053E44-19D2-C409-ACFD-A2EE4685E69A}"/>
              </a:ext>
            </a:extLst>
          </p:cNvPr>
          <p:cNvSpPr txBox="1"/>
          <p:nvPr/>
        </p:nvSpPr>
        <p:spPr>
          <a:xfrm>
            <a:off x="-188593" y="3720821"/>
            <a:ext cx="86360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solidFill>
                  <a:schemeClr val="tx2"/>
                </a:solidFill>
              </a:rPr>
              <a:t>照明</a:t>
            </a:r>
            <a:r>
              <a:rPr lang="en-US" altLang="ja-JP" sz="1400">
                <a:solidFill>
                  <a:schemeClr val="tx2"/>
                </a:solidFill>
              </a:rPr>
              <a:t>1</a:t>
            </a:r>
            <a:endParaRPr lang="en-US" sz="1400">
              <a:solidFill>
                <a:schemeClr val="tx2"/>
              </a:solidFill>
            </a:endParaRPr>
          </a:p>
        </p:txBody>
      </p:sp>
      <p:sp>
        <p:nvSpPr>
          <p:cNvPr id="32" name="テキスト ボックス 31">
            <a:extLst>
              <a:ext uri="{FF2B5EF4-FFF2-40B4-BE49-F238E27FC236}">
                <a16:creationId xmlns:a16="http://schemas.microsoft.com/office/drawing/2014/main" id="{6C63A5C4-68DB-C2F0-AA6B-DCABF4460159}"/>
              </a:ext>
            </a:extLst>
          </p:cNvPr>
          <p:cNvSpPr txBox="1"/>
          <p:nvPr/>
        </p:nvSpPr>
        <p:spPr>
          <a:xfrm>
            <a:off x="85559" y="3304413"/>
            <a:ext cx="86360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solidFill>
                  <a:schemeClr val="tx2"/>
                </a:solidFill>
              </a:rPr>
              <a:t>照明</a:t>
            </a:r>
            <a:r>
              <a:rPr lang="en-US" altLang="ja-JP" sz="1400">
                <a:solidFill>
                  <a:schemeClr val="tx2"/>
                </a:solidFill>
              </a:rPr>
              <a:t>2</a:t>
            </a:r>
            <a:endParaRPr lang="en-US" sz="1400">
              <a:solidFill>
                <a:schemeClr val="tx2"/>
              </a:solidFill>
            </a:endParaRPr>
          </a:p>
        </p:txBody>
      </p:sp>
      <p:sp>
        <p:nvSpPr>
          <p:cNvPr id="33" name="テキスト ボックス 32">
            <a:extLst>
              <a:ext uri="{FF2B5EF4-FFF2-40B4-BE49-F238E27FC236}">
                <a16:creationId xmlns:a16="http://schemas.microsoft.com/office/drawing/2014/main" id="{CE540C7D-19AF-BDDA-625B-8772F873715B}"/>
              </a:ext>
            </a:extLst>
          </p:cNvPr>
          <p:cNvSpPr txBox="1"/>
          <p:nvPr/>
        </p:nvSpPr>
        <p:spPr>
          <a:xfrm>
            <a:off x="1255877" y="3336794"/>
            <a:ext cx="86360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solidFill>
                  <a:schemeClr val="tx2"/>
                </a:solidFill>
              </a:rPr>
              <a:t>照明</a:t>
            </a:r>
            <a:r>
              <a:rPr lang="en-US" altLang="ja-JP" sz="1400">
                <a:solidFill>
                  <a:schemeClr val="tx2"/>
                </a:solidFill>
              </a:rPr>
              <a:t>3</a:t>
            </a:r>
            <a:endParaRPr lang="en-US" sz="1400">
              <a:solidFill>
                <a:schemeClr val="tx2"/>
              </a:solidFill>
            </a:endParaRPr>
          </a:p>
        </p:txBody>
      </p:sp>
      <p:sp>
        <p:nvSpPr>
          <p:cNvPr id="34" name="テキスト ボックス 33">
            <a:extLst>
              <a:ext uri="{FF2B5EF4-FFF2-40B4-BE49-F238E27FC236}">
                <a16:creationId xmlns:a16="http://schemas.microsoft.com/office/drawing/2014/main" id="{6E3F3F25-5C35-91CA-B49C-D851424D280B}"/>
              </a:ext>
            </a:extLst>
          </p:cNvPr>
          <p:cNvSpPr txBox="1"/>
          <p:nvPr/>
        </p:nvSpPr>
        <p:spPr>
          <a:xfrm>
            <a:off x="1567552" y="3801637"/>
            <a:ext cx="86360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solidFill>
                  <a:schemeClr val="tx2"/>
                </a:solidFill>
              </a:rPr>
              <a:t>照明</a:t>
            </a:r>
            <a:r>
              <a:rPr lang="en-US" altLang="ja-JP" sz="1400">
                <a:solidFill>
                  <a:schemeClr val="tx2"/>
                </a:solidFill>
              </a:rPr>
              <a:t>4</a:t>
            </a:r>
            <a:endParaRPr lang="en-US" sz="1400">
              <a:solidFill>
                <a:schemeClr val="tx2"/>
              </a:solidFill>
            </a:endParaRPr>
          </a:p>
        </p:txBody>
      </p:sp>
      <p:sp>
        <p:nvSpPr>
          <p:cNvPr id="35" name="テキスト ボックス 34">
            <a:extLst>
              <a:ext uri="{FF2B5EF4-FFF2-40B4-BE49-F238E27FC236}">
                <a16:creationId xmlns:a16="http://schemas.microsoft.com/office/drawing/2014/main" id="{F2C02035-0841-F645-C9E7-4F0EA14FA87F}"/>
              </a:ext>
            </a:extLst>
          </p:cNvPr>
          <p:cNvSpPr txBox="1"/>
          <p:nvPr/>
        </p:nvSpPr>
        <p:spPr>
          <a:xfrm>
            <a:off x="278159" y="4656125"/>
            <a:ext cx="168759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鋼板の移動方向</a:t>
            </a:r>
            <a:endParaRPr lang="en-US" sz="1400"/>
          </a:p>
        </p:txBody>
      </p:sp>
      <p:sp>
        <p:nvSpPr>
          <p:cNvPr id="36" name="テキスト ボックス 35">
            <a:extLst>
              <a:ext uri="{FF2B5EF4-FFF2-40B4-BE49-F238E27FC236}">
                <a16:creationId xmlns:a16="http://schemas.microsoft.com/office/drawing/2014/main" id="{90F386F2-2A79-04A6-436B-7B75425C23CC}"/>
              </a:ext>
            </a:extLst>
          </p:cNvPr>
          <p:cNvSpPr txBox="1"/>
          <p:nvPr/>
        </p:nvSpPr>
        <p:spPr>
          <a:xfrm>
            <a:off x="1025697" y="6239779"/>
            <a:ext cx="114550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a:t>一般照明</a:t>
            </a:r>
            <a:endParaRPr lang="en-US" sz="1400"/>
          </a:p>
        </p:txBody>
      </p:sp>
      <p:sp>
        <p:nvSpPr>
          <p:cNvPr id="37" name="テキスト ボックス 36">
            <a:extLst>
              <a:ext uri="{FF2B5EF4-FFF2-40B4-BE49-F238E27FC236}">
                <a16:creationId xmlns:a16="http://schemas.microsoft.com/office/drawing/2014/main" id="{FB5B85C1-A4C5-0875-F401-23A647877D28}"/>
              </a:ext>
            </a:extLst>
          </p:cNvPr>
          <p:cNvSpPr txBox="1"/>
          <p:nvPr/>
        </p:nvSpPr>
        <p:spPr>
          <a:xfrm>
            <a:off x="2502150" y="6248260"/>
            <a:ext cx="114550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1400"/>
              <a:t>3</a:t>
            </a:r>
            <a:r>
              <a:rPr lang="ja-JP" altLang="en-US" sz="1400"/>
              <a:t>次元形状</a:t>
            </a:r>
            <a:endParaRPr lang="en-US" sz="1400"/>
          </a:p>
        </p:txBody>
      </p:sp>
      <p:pic>
        <p:nvPicPr>
          <p:cNvPr id="10" name="図 9" descr="コンピューターゲームのスクリーンショット&#10;&#10;低い精度で自動的に生成された説明">
            <a:extLst>
              <a:ext uri="{FF2B5EF4-FFF2-40B4-BE49-F238E27FC236}">
                <a16:creationId xmlns:a16="http://schemas.microsoft.com/office/drawing/2014/main" id="{CED426FD-3356-9172-CF97-E2222B598A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4082" y="2393853"/>
            <a:ext cx="4254798" cy="2266537"/>
          </a:xfrm>
          <a:prstGeom prst="rect">
            <a:avLst/>
          </a:prstGeom>
        </p:spPr>
      </p:pic>
      <p:pic>
        <p:nvPicPr>
          <p:cNvPr id="12" name="Picture 4" descr="Automatic Anomaly Detection - Deep Learning for Surface Inspection">
            <a:extLst>
              <a:ext uri="{FF2B5EF4-FFF2-40B4-BE49-F238E27FC236}">
                <a16:creationId xmlns:a16="http://schemas.microsoft.com/office/drawing/2014/main" id="{FD3F7D2E-D3A4-ABCD-3530-92E866A275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533" t="37650" r="6303" b="34111"/>
          <a:stretch/>
        </p:blipFill>
        <p:spPr bwMode="auto">
          <a:xfrm>
            <a:off x="7183614" y="5016088"/>
            <a:ext cx="1212026" cy="1179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utomatic Anomaly Detection - Deep Learning for Surface Inspection">
            <a:extLst>
              <a:ext uri="{FF2B5EF4-FFF2-40B4-BE49-F238E27FC236}">
                <a16:creationId xmlns:a16="http://schemas.microsoft.com/office/drawing/2014/main" id="{657023EE-F366-9AC5-5C25-6C9C067075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23" t="36877" r="57476" b="34884"/>
          <a:stretch/>
        </p:blipFill>
        <p:spPr bwMode="auto">
          <a:xfrm>
            <a:off x="5312600" y="5016088"/>
            <a:ext cx="1212026" cy="117863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988DBA70-4878-A9F2-7245-74D180F41894}"/>
              </a:ext>
            </a:extLst>
          </p:cNvPr>
          <p:cNvSpPr txBox="1"/>
          <p:nvPr/>
        </p:nvSpPr>
        <p:spPr>
          <a:xfrm>
            <a:off x="6974544" y="6211190"/>
            <a:ext cx="1659099"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疵を</a:t>
            </a:r>
            <a:r>
              <a:rPr lang="en-US" altLang="ja-JP" sz="1400"/>
              <a:t>AI</a:t>
            </a:r>
            <a:r>
              <a:rPr lang="ja-JP" altLang="en-US" sz="1400"/>
              <a:t>で検出</a:t>
            </a:r>
            <a:endParaRPr lang="en-US" sz="1400"/>
          </a:p>
        </p:txBody>
      </p:sp>
      <p:sp>
        <p:nvSpPr>
          <p:cNvPr id="15" name="二等辺三角形 14">
            <a:extLst>
              <a:ext uri="{FF2B5EF4-FFF2-40B4-BE49-F238E27FC236}">
                <a16:creationId xmlns:a16="http://schemas.microsoft.com/office/drawing/2014/main" id="{0B21CAFF-9487-8C88-354D-EAD5E1FE847B}"/>
              </a:ext>
            </a:extLst>
          </p:cNvPr>
          <p:cNvSpPr/>
          <p:nvPr/>
        </p:nvSpPr>
        <p:spPr>
          <a:xfrm rot="5400000">
            <a:off x="6530521" y="5547204"/>
            <a:ext cx="658081" cy="229962"/>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US"/>
          </a:p>
        </p:txBody>
      </p:sp>
      <p:sp>
        <p:nvSpPr>
          <p:cNvPr id="16" name="テキスト ボックス 15">
            <a:extLst>
              <a:ext uri="{FF2B5EF4-FFF2-40B4-BE49-F238E27FC236}">
                <a16:creationId xmlns:a16="http://schemas.microsoft.com/office/drawing/2014/main" id="{8B997F6D-A246-F63F-D428-779EDA5297FE}"/>
              </a:ext>
            </a:extLst>
          </p:cNvPr>
          <p:cNvSpPr txBox="1"/>
          <p:nvPr/>
        </p:nvSpPr>
        <p:spPr>
          <a:xfrm>
            <a:off x="5161532" y="6211190"/>
            <a:ext cx="158305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鋼板の</a:t>
            </a:r>
            <a:r>
              <a:rPr lang="en-US" altLang="ja-JP" sz="1400"/>
              <a:t>3</a:t>
            </a:r>
            <a:r>
              <a:rPr lang="ja-JP" altLang="en-US" sz="1400"/>
              <a:t>次元形状</a:t>
            </a:r>
            <a:endParaRPr lang="en-US" sz="1400"/>
          </a:p>
        </p:txBody>
      </p:sp>
      <p:sp>
        <p:nvSpPr>
          <p:cNvPr id="6" name="直方体 5">
            <a:extLst>
              <a:ext uri="{FF2B5EF4-FFF2-40B4-BE49-F238E27FC236}">
                <a16:creationId xmlns:a16="http://schemas.microsoft.com/office/drawing/2014/main" id="{3AEFB1B5-A607-0DFE-CC96-A9387BC850CC}"/>
              </a:ext>
            </a:extLst>
          </p:cNvPr>
          <p:cNvSpPr/>
          <p:nvPr/>
        </p:nvSpPr>
        <p:spPr>
          <a:xfrm rot="1090268">
            <a:off x="3728051" y="3305420"/>
            <a:ext cx="752489" cy="96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p>
        </p:txBody>
      </p:sp>
      <p:sp>
        <p:nvSpPr>
          <p:cNvPr id="17" name="直方体 16">
            <a:extLst>
              <a:ext uri="{FF2B5EF4-FFF2-40B4-BE49-F238E27FC236}">
                <a16:creationId xmlns:a16="http://schemas.microsoft.com/office/drawing/2014/main" id="{0616B878-5653-1A14-E137-546A2D50E507}"/>
              </a:ext>
            </a:extLst>
          </p:cNvPr>
          <p:cNvSpPr/>
          <p:nvPr/>
        </p:nvSpPr>
        <p:spPr>
          <a:xfrm rot="2378656">
            <a:off x="2437414" y="3907417"/>
            <a:ext cx="752489" cy="96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p>
        </p:txBody>
      </p:sp>
      <p:sp>
        <p:nvSpPr>
          <p:cNvPr id="19" name="テキスト ボックス 18">
            <a:extLst>
              <a:ext uri="{FF2B5EF4-FFF2-40B4-BE49-F238E27FC236}">
                <a16:creationId xmlns:a16="http://schemas.microsoft.com/office/drawing/2014/main" id="{7A375EB3-EC16-3D0B-2FE5-DCD84C6B5865}"/>
              </a:ext>
            </a:extLst>
          </p:cNvPr>
          <p:cNvSpPr txBox="1"/>
          <p:nvPr/>
        </p:nvSpPr>
        <p:spPr>
          <a:xfrm>
            <a:off x="2096267" y="4548403"/>
            <a:ext cx="2526532"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ja-JP" altLang="en-US" sz="1400"/>
              <a:t>照明を</a:t>
            </a:r>
            <a:r>
              <a:rPr lang="en-US" altLang="ja-JP" sz="1400"/>
              <a:t>1-2-3-4</a:t>
            </a:r>
            <a:r>
              <a:rPr lang="ja-JP" altLang="en-US" sz="1400"/>
              <a:t>順に点灯、消灯しながら、カメラで画像を取得</a:t>
            </a:r>
            <a:endParaRPr lang="en-US" sz="1400"/>
          </a:p>
        </p:txBody>
      </p:sp>
    </p:spTree>
    <p:extLst>
      <p:ext uri="{BB962C8B-B14F-4D97-AF65-F5344CB8AC3E}">
        <p14:creationId xmlns:p14="http://schemas.microsoft.com/office/powerpoint/2010/main" val="150419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D20FC8DA-F171-A626-0353-A00391F8B807}"/>
              </a:ext>
            </a:extLst>
          </p:cNvPr>
          <p:cNvSpPr>
            <a:spLocks noGrp="1"/>
          </p:cNvSpPr>
          <p:nvPr>
            <p:ph idx="1"/>
          </p:nvPr>
        </p:nvSpPr>
        <p:spPr>
          <a:xfrm>
            <a:off x="248356" y="1877438"/>
            <a:ext cx="4191566" cy="4232541"/>
          </a:xfr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effectLst/>
                <a:uLnTx/>
                <a:uFillTx/>
                <a:latin typeface="+mn-lt"/>
                <a:ea typeface="Meiryo UI"/>
              </a:rPr>
              <a:t>安全性の向上：人の危険な作業を不要にし、安全な疵検査作業を実現</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effectLst/>
                <a:uLnTx/>
                <a:uFillTx/>
                <a:latin typeface="+mn-lt"/>
                <a:ea typeface="Meiryo UI"/>
              </a:rPr>
              <a:t>リアルタイムと全長検査の実現：クレーム処理の費用削減と原因究明の容易化</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effectLst/>
                <a:uLnTx/>
                <a:uFillTx/>
                <a:latin typeface="+mn-lt"/>
                <a:ea typeface="Meiryo UI"/>
              </a:rPr>
              <a:t>欠陥検出の向上：</a:t>
            </a:r>
            <a:r>
              <a:rPr kumimoji="1" lang="en-US" altLang="ja-JP" sz="1800" b="0" i="0" u="none" strike="noStrike" kern="1200" cap="none" spc="0" normalizeH="0" baseline="0" noProof="0">
                <a:ln>
                  <a:noFill/>
                </a:ln>
                <a:effectLst/>
                <a:uLnTx/>
                <a:uFillTx/>
                <a:latin typeface="+mn-lt"/>
                <a:ea typeface="Meiryo UI"/>
              </a:rPr>
              <a:t>3</a:t>
            </a:r>
            <a:r>
              <a:rPr kumimoji="1" lang="ja-JP" altLang="en-US" sz="1800" b="0" i="0" u="none" strike="noStrike" kern="1200" cap="none" spc="0" normalizeH="0" baseline="0" noProof="0">
                <a:ln>
                  <a:noFill/>
                </a:ln>
                <a:effectLst/>
                <a:uLnTx/>
                <a:uFillTx/>
                <a:latin typeface="+mn-lt"/>
                <a:ea typeface="Meiryo UI"/>
              </a:rPr>
              <a:t>次元形状の可視化、これまで画像では疵を捉えることができなかった黒皮鉄鋼の疵検出にも対応、検査の自動化可能</a:t>
            </a:r>
          </a:p>
          <a:p>
            <a:pPr marL="285750" indent="-285750">
              <a:buFont typeface="Arial" panose="020B0604020202020204" pitchFamily="34" charset="0"/>
              <a:buChar char="•"/>
            </a:pPr>
            <a:endParaRPr kumimoji="1" lang="ja-JP" altLang="en-US">
              <a:latin typeface="+mn-lt"/>
            </a:endParaRPr>
          </a:p>
        </p:txBody>
      </p:sp>
      <p:sp>
        <p:nvSpPr>
          <p:cNvPr id="3" name="日付プレースホルダー 2">
            <a:extLst>
              <a:ext uri="{FF2B5EF4-FFF2-40B4-BE49-F238E27FC236}">
                <a16:creationId xmlns:a16="http://schemas.microsoft.com/office/drawing/2014/main" id="{839687B7-F3F0-308B-3D85-7062F24EC1B6}"/>
              </a:ext>
            </a:extLst>
          </p:cNvPr>
          <p:cNvSpPr>
            <a:spLocks noGrp="1"/>
          </p:cNvSpPr>
          <p:nvPr>
            <p:ph type="dt" sz="half" idx="10"/>
          </p:nvPr>
        </p:nvSpPr>
        <p:spPr/>
        <p:txBody>
          <a:bodyPr/>
          <a:lstStyle/>
          <a:p>
            <a:fld id="{CC70B63B-1926-41F9-A2FA-A0FB54AD8F1D}" type="datetime1">
              <a:rPr kumimoji="1" lang="ja-JP" altLang="en-US" smtClean="0"/>
              <a:t>2024/1/19</a:t>
            </a:fld>
            <a:endParaRPr kumimoji="1" lang="ja-JP" altLang="en-US"/>
          </a:p>
        </p:txBody>
      </p:sp>
      <p:sp>
        <p:nvSpPr>
          <p:cNvPr id="4" name="スライド番号プレースホルダー 3">
            <a:extLst>
              <a:ext uri="{FF2B5EF4-FFF2-40B4-BE49-F238E27FC236}">
                <a16:creationId xmlns:a16="http://schemas.microsoft.com/office/drawing/2014/main" id="{49D42945-E625-7882-BA64-41E5610865D1}"/>
              </a:ext>
            </a:extLst>
          </p:cNvPr>
          <p:cNvSpPr>
            <a:spLocks noGrp="1"/>
          </p:cNvSpPr>
          <p:nvPr>
            <p:ph type="sldNum" sz="quarter" idx="12"/>
          </p:nvPr>
        </p:nvSpPr>
        <p:spPr/>
        <p:txBody>
          <a:bodyPr/>
          <a:lstStyle/>
          <a:p>
            <a:fld id="{E1B69578-5199-4F05-9954-8600AE72CAEA}" type="slidenum">
              <a:rPr kumimoji="1" lang="ja-JP" altLang="en-US" smtClean="0"/>
              <a:pPr/>
              <a:t>8</a:t>
            </a:fld>
            <a:endParaRPr kumimoji="1" lang="ja-JP" altLang="en-US"/>
          </a:p>
        </p:txBody>
      </p:sp>
      <p:sp>
        <p:nvSpPr>
          <p:cNvPr id="8" name="コンテンツ プレースホルダー 7">
            <a:extLst>
              <a:ext uri="{FF2B5EF4-FFF2-40B4-BE49-F238E27FC236}">
                <a16:creationId xmlns:a16="http://schemas.microsoft.com/office/drawing/2014/main" id="{E757B6C6-E83B-6C67-0AE7-B5A8996091FF}"/>
              </a:ext>
            </a:extLst>
          </p:cNvPr>
          <p:cNvSpPr>
            <a:spLocks noGrp="1"/>
          </p:cNvSpPr>
          <p:nvPr>
            <p:ph idx="14"/>
          </p:nvPr>
        </p:nvSpPr>
        <p:spPr>
          <a:xfrm>
            <a:off x="4720202" y="1877437"/>
            <a:ext cx="4205675" cy="4232542"/>
          </a:xfrm>
        </p:spPr>
        <p:txBody>
          <a:bodyPr>
            <a:normAutofit/>
          </a:bodyPr>
          <a:lstStyle/>
          <a:p>
            <a:pPr marL="285750" indent="-285750">
              <a:buFont typeface="Arial" panose="020B0604020202020204" pitchFamily="34" charset="0"/>
              <a:buChar char="•"/>
            </a:pPr>
            <a:r>
              <a:rPr lang="ja-JP" altLang="en-US" sz="1800" b="0" i="0">
                <a:effectLst/>
                <a:latin typeface="+mn-lt"/>
              </a:rPr>
              <a:t>革新的画像処理技術と</a:t>
            </a:r>
            <a:r>
              <a:rPr lang="en-US" altLang="ja-JP" sz="1800" b="0" i="0">
                <a:effectLst/>
                <a:latin typeface="+mn-lt"/>
              </a:rPr>
              <a:t>AI</a:t>
            </a:r>
            <a:r>
              <a:rPr lang="ja-JP" altLang="en-US" sz="1800" b="0" i="0">
                <a:effectLst/>
                <a:latin typeface="+mn-lt"/>
              </a:rPr>
              <a:t>に基づく疵検出ソリューションの提供</a:t>
            </a:r>
            <a:endParaRPr lang="en-US" altLang="ja-JP" sz="1800" b="0" i="0">
              <a:effectLst/>
              <a:latin typeface="+mn-lt"/>
            </a:endParaRPr>
          </a:p>
          <a:p>
            <a:pPr marL="285750" indent="-285750">
              <a:buFont typeface="Arial" panose="020B0604020202020204" pitchFamily="34" charset="0"/>
              <a:buChar char="•"/>
            </a:pPr>
            <a:r>
              <a:rPr lang="ja-JP" altLang="en-US" sz="1800" b="0" i="0">
                <a:effectLst/>
                <a:latin typeface="+mn-lt"/>
              </a:rPr>
              <a:t>収益モデル：製品</a:t>
            </a:r>
            <a:r>
              <a:rPr lang="en-US" altLang="ja-JP" sz="1800" b="0" i="0">
                <a:effectLst/>
                <a:latin typeface="+mn-lt"/>
              </a:rPr>
              <a:t>/</a:t>
            </a:r>
            <a:r>
              <a:rPr lang="ja-JP" altLang="en-US" sz="1800" b="0" i="0">
                <a:effectLst/>
                <a:latin typeface="+mn-lt"/>
              </a:rPr>
              <a:t>サービスの販売、維持・保守契約の提供</a:t>
            </a:r>
            <a:endParaRPr lang="en-US" altLang="ja-JP" sz="1800" b="0" i="0">
              <a:effectLst/>
              <a:latin typeface="+mn-lt"/>
            </a:endParaRPr>
          </a:p>
          <a:p>
            <a:pPr marL="285750" indent="-285750">
              <a:buFont typeface="Arial" panose="020B0604020202020204" pitchFamily="34" charset="0"/>
              <a:buChar char="•"/>
            </a:pPr>
            <a:r>
              <a:rPr lang="ja-JP" altLang="en-US" sz="1800" b="0" i="0">
                <a:effectLst/>
                <a:latin typeface="+mn-lt"/>
              </a:rPr>
              <a:t>データ分析に基づくコンサルティングサービスの提供</a:t>
            </a:r>
            <a:endParaRPr lang="en-US" altLang="ja-JP" sz="1800">
              <a:latin typeface="+mn-lt"/>
            </a:endParaRPr>
          </a:p>
          <a:p>
            <a:pPr marL="285750" indent="-285750">
              <a:buFont typeface="Arial" panose="020B0604020202020204" pitchFamily="34" charset="0"/>
              <a:buChar char="•"/>
            </a:pPr>
            <a:endParaRPr lang="ja-JP" altLang="en-US" sz="1800">
              <a:latin typeface="+mn-lt"/>
            </a:endParaRPr>
          </a:p>
        </p:txBody>
      </p:sp>
      <p:sp>
        <p:nvSpPr>
          <p:cNvPr id="9" name="コンテンツ プレースホルダー 8">
            <a:extLst>
              <a:ext uri="{FF2B5EF4-FFF2-40B4-BE49-F238E27FC236}">
                <a16:creationId xmlns:a16="http://schemas.microsoft.com/office/drawing/2014/main" id="{0BA5FA36-6897-2658-EB34-DFC5DD2BF038}"/>
              </a:ext>
            </a:extLst>
          </p:cNvPr>
          <p:cNvSpPr>
            <a:spLocks noGrp="1"/>
          </p:cNvSpPr>
          <p:nvPr>
            <p:ph idx="15"/>
          </p:nvPr>
        </p:nvSpPr>
        <p:spPr>
          <a:xfrm>
            <a:off x="248356" y="1274091"/>
            <a:ext cx="4198621" cy="461760"/>
          </a:xfrm>
        </p:spPr>
        <p:txBody>
          <a:bodyPr/>
          <a:lstStyle/>
          <a:p>
            <a:r>
              <a:rPr lang="ja-JP" altLang="en-US"/>
              <a:t>ソリューション導入の利点</a:t>
            </a:r>
          </a:p>
        </p:txBody>
      </p:sp>
      <p:sp>
        <p:nvSpPr>
          <p:cNvPr id="10" name="コンテンツ プレースホルダー 9">
            <a:extLst>
              <a:ext uri="{FF2B5EF4-FFF2-40B4-BE49-F238E27FC236}">
                <a16:creationId xmlns:a16="http://schemas.microsoft.com/office/drawing/2014/main" id="{BB083F21-B297-4474-F487-FC6D011BE4FA}"/>
              </a:ext>
            </a:extLst>
          </p:cNvPr>
          <p:cNvSpPr>
            <a:spLocks noGrp="1"/>
          </p:cNvSpPr>
          <p:nvPr>
            <p:ph idx="16"/>
          </p:nvPr>
        </p:nvSpPr>
        <p:spPr>
          <a:xfrm>
            <a:off x="4689969" y="1274092"/>
            <a:ext cx="4205675" cy="461759"/>
          </a:xfrm>
        </p:spPr>
        <p:txBody>
          <a:bodyPr>
            <a:normAutofit/>
          </a:bodyPr>
          <a:lstStyle/>
          <a:p>
            <a:r>
              <a:rPr lang="ja-JP" altLang="en-US"/>
              <a:t>ビジネスモデル</a:t>
            </a:r>
          </a:p>
        </p:txBody>
      </p:sp>
      <p:sp>
        <p:nvSpPr>
          <p:cNvPr id="7" name="タイトル 6">
            <a:extLst>
              <a:ext uri="{FF2B5EF4-FFF2-40B4-BE49-F238E27FC236}">
                <a16:creationId xmlns:a16="http://schemas.microsoft.com/office/drawing/2014/main" id="{B6DFF6CA-DF90-A370-6395-B83F837C2E20}"/>
              </a:ext>
            </a:extLst>
          </p:cNvPr>
          <p:cNvSpPr>
            <a:spLocks noGrp="1"/>
          </p:cNvSpPr>
          <p:nvPr>
            <p:ph type="title"/>
          </p:nvPr>
        </p:nvSpPr>
        <p:spPr/>
        <p:txBody>
          <a:bodyPr>
            <a:normAutofit/>
          </a:bodyPr>
          <a:lstStyle/>
          <a:p>
            <a:r>
              <a:rPr kumimoji="1" lang="ja-JP" altLang="en-US" sz="2800"/>
              <a:t>ソリューションの利点とビジネスモデル</a:t>
            </a:r>
          </a:p>
        </p:txBody>
      </p:sp>
      <p:pic>
        <p:nvPicPr>
          <p:cNvPr id="11" name="図 10">
            <a:extLst>
              <a:ext uri="{FF2B5EF4-FFF2-40B4-BE49-F238E27FC236}">
                <a16:creationId xmlns:a16="http://schemas.microsoft.com/office/drawing/2014/main" id="{7655FE0B-C6DE-4F63-A2F4-4C466517164B}"/>
              </a:ext>
            </a:extLst>
          </p:cNvPr>
          <p:cNvPicPr>
            <a:picLocks noChangeAspect="1"/>
          </p:cNvPicPr>
          <p:nvPr/>
        </p:nvPicPr>
        <p:blipFill>
          <a:blip r:embed="rId3"/>
          <a:stretch>
            <a:fillRect/>
          </a:stretch>
        </p:blipFill>
        <p:spPr>
          <a:xfrm flipH="1">
            <a:off x="933736" y="4579181"/>
            <a:ext cx="3032535" cy="1826788"/>
          </a:xfrm>
          <a:prstGeom prst="rect">
            <a:avLst/>
          </a:prstGeom>
        </p:spPr>
      </p:pic>
      <p:sp>
        <p:nvSpPr>
          <p:cNvPr id="15" name="二等辺三角形 14">
            <a:extLst>
              <a:ext uri="{FF2B5EF4-FFF2-40B4-BE49-F238E27FC236}">
                <a16:creationId xmlns:a16="http://schemas.microsoft.com/office/drawing/2014/main" id="{FAE30504-036F-CCA6-544F-51ED1818C0A3}"/>
              </a:ext>
            </a:extLst>
          </p:cNvPr>
          <p:cNvSpPr/>
          <p:nvPr/>
        </p:nvSpPr>
        <p:spPr>
          <a:xfrm rot="5400000">
            <a:off x="4276180" y="5315403"/>
            <a:ext cx="658081" cy="229962"/>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US"/>
          </a:p>
        </p:txBody>
      </p:sp>
      <p:pic>
        <p:nvPicPr>
          <p:cNvPr id="1026" name="Picture 2" descr="高所の孤独にサヨナラ、鹿島と竹中がタワークレーン遠隔操作を九段会館再開発で初導入 | 日経クロステック（xTECH）">
            <a:extLst>
              <a:ext uri="{FF2B5EF4-FFF2-40B4-BE49-F238E27FC236}">
                <a16:creationId xmlns:a16="http://schemas.microsoft.com/office/drawing/2014/main" id="{09EECDA4-D138-1CF6-5B80-BF2ED4E557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7427" y="4491422"/>
            <a:ext cx="2766356" cy="194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57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a:majorFont>
        <a:latin typeface="Meiryo UI"/>
        <a:ea typeface="Meiryo UI"/>
        <a:cs typeface=""/>
      </a:majorFont>
      <a:minorFont>
        <a:latin typeface="Meiryo UI"/>
        <a:ea typeface="Meiryo UI"/>
        <a:cs typeface=""/>
      </a:minorFont>
    </a:fontScheme>
    <a:fmtScheme name="淡い単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プレゼンテーション1" id="{D9E07281-AA64-4876-9F6E-53B5830A5099}" vid="{6EB71A54-9F48-4257-AEC7-5CDCC2F0BA9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208836c-0161-4c3d-9a48-d13cffe5eef0">
      <Terms xmlns="http://schemas.microsoft.com/office/infopath/2007/PartnerControls"/>
    </lcf76f155ced4ddcb4097134ff3c332f>
    <TaxCatchAll xmlns="ed46037a-9063-40be-b156-8ef49a56466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6C5F27A8BFBD84468BC15664A4BF18CE" ma:contentTypeVersion="13" ma:contentTypeDescription="新しいドキュメントを作成します。" ma:contentTypeScope="" ma:versionID="1e4a9b92c15018464d2c8b7496f945ee">
  <xsd:schema xmlns:xsd="http://www.w3.org/2001/XMLSchema" xmlns:xs="http://www.w3.org/2001/XMLSchema" xmlns:p="http://schemas.microsoft.com/office/2006/metadata/properties" xmlns:ns2="3208836c-0161-4c3d-9a48-d13cffe5eef0" xmlns:ns3="ed46037a-9063-40be-b156-8ef49a564661" targetNamespace="http://schemas.microsoft.com/office/2006/metadata/properties" ma:root="true" ma:fieldsID="bf51f388e3824f0ba71e9b28dbca0c84" ns2:_="" ns3:_="">
    <xsd:import namespace="3208836c-0161-4c3d-9a48-d13cffe5eef0"/>
    <xsd:import namespace="ed46037a-9063-40be-b156-8ef49a56466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8836c-0161-4c3d-9a48-d13cffe5ee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138b106f-b2b6-452a-8744-d8ab895c108c"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46037a-9063-40be-b156-8ef49a564661"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e59b7c5-e9c7-4a5d-b24c-38cdf7757401}" ma:internalName="TaxCatchAll" ma:showField="CatchAllData" ma:web="ed46037a-9063-40be-b156-8ef49a5646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7EC3F0-440D-4FC2-BC20-D9C021517C7E}">
  <ds:schemaRefs>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829b8128-0465-44b0-ad21-406a633fb52b"/>
    <ds:schemaRef ds:uri="92a8534b-02ec-4cbc-b94f-4209d31697fa"/>
    <ds:schemaRef ds:uri="http://www.w3.org/XML/1998/namespace"/>
  </ds:schemaRefs>
</ds:datastoreItem>
</file>

<file path=customXml/itemProps2.xml><?xml version="1.0" encoding="utf-8"?>
<ds:datastoreItem xmlns:ds="http://schemas.openxmlformats.org/officeDocument/2006/customXml" ds:itemID="{94BBF84C-A97E-48EE-AF7F-22F37A468206}">
  <ds:schemaRefs>
    <ds:schemaRef ds:uri="http://schemas.microsoft.com/sharepoint/v3/contenttype/forms"/>
  </ds:schemaRefs>
</ds:datastoreItem>
</file>

<file path=customXml/itemProps3.xml><?xml version="1.0" encoding="utf-8"?>
<ds:datastoreItem xmlns:ds="http://schemas.openxmlformats.org/officeDocument/2006/customXml" ds:itemID="{04AB4731-679C-4D0A-97C4-C100E19B239D}"/>
</file>

<file path=docProps/app.xml><?xml version="1.0" encoding="utf-8"?>
<Properties xmlns="http://schemas.openxmlformats.org/officeDocument/2006/extended-properties" xmlns:vt="http://schemas.openxmlformats.org/officeDocument/2006/docPropsVTypes">
  <Template>テンプレート４３</Template>
  <TotalTime>377</TotalTime>
  <Words>5283</Words>
  <Application>Microsoft Office PowerPoint</Application>
  <PresentationFormat>画面に合わせる (4:3)</PresentationFormat>
  <Paragraphs>577</Paragraphs>
  <Slides>23</Slides>
  <Notes>18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23</vt:i4>
      </vt:variant>
    </vt:vector>
  </HeadingPairs>
  <TitlesOfParts>
    <vt:vector size="32" baseType="lpstr">
      <vt:lpstr>Copperplate Condensed SSi</vt:lpstr>
      <vt:lpstr>Meiryo UI</vt:lpstr>
      <vt:lpstr>Noto Sans Symbols</vt:lpstr>
      <vt:lpstr>Söhne</vt:lpstr>
      <vt:lpstr>Meiryo</vt:lpstr>
      <vt:lpstr>Arial</vt:lpstr>
      <vt:lpstr>Calibri</vt:lpstr>
      <vt:lpstr>Segoe UI</vt:lpstr>
      <vt:lpstr>Office テーマ</vt:lpstr>
      <vt:lpstr>令和5年度神奈川県県内産業DXプロジェクト支援事業 プロジェクトの詳細</vt:lpstr>
      <vt:lpstr>本プロジェクトの目的</vt:lpstr>
      <vt:lpstr>本プロジェクトの内容、実施事項(1)</vt:lpstr>
      <vt:lpstr>本プロジェクトの内容、実施事項(2)</vt:lpstr>
      <vt:lpstr>スチールセンターが抱える課題(1)</vt:lpstr>
      <vt:lpstr>疵検査の課題と解決法を提案</vt:lpstr>
      <vt:lpstr>課題を抱えている主な顧客</vt:lpstr>
      <vt:lpstr>課題解決のソリューション</vt:lpstr>
      <vt:lpstr>ソリューションの利点とビジネスモデル</vt:lpstr>
      <vt:lpstr>競合との比較、独自性・優位性</vt:lpstr>
      <vt:lpstr>市場規模と神奈川県へのインパクト</vt:lpstr>
      <vt:lpstr>プロジェクトの実施体制</vt:lpstr>
      <vt:lpstr>構成員との具体的な連携内容</vt:lpstr>
      <vt:lpstr>プロジェクト費用見込み</vt:lpstr>
      <vt:lpstr>達成目標</vt:lpstr>
      <vt:lpstr>プロジェクトスケジュール</vt:lpstr>
      <vt:lpstr>DXプロジェクト後の事業展開</vt:lpstr>
      <vt:lpstr>PowerPoint プレゼンテーション</vt:lpstr>
      <vt:lpstr>スリッターにおける検査の課題</vt:lpstr>
      <vt:lpstr>スチールセンターが抱える課題(2)</vt:lpstr>
      <vt:lpstr>不良率が低い鋼板に対応するAI異常検知</vt:lpstr>
      <vt:lpstr>照明＋画像処理による3次元形状形成</vt:lpstr>
      <vt:lpstr>黒い金属の撮像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令和４年度神奈川県県内産業ＤＸプロジェクト支援事業 プロジェクトの詳細　資料</dc:title>
  <dc:creator>佐藤友美</dc:creator>
  <cp:lastModifiedBy>佐藤友美</cp:lastModifiedBy>
  <cp:revision>2</cp:revision>
  <cp:lastPrinted>2023-06-25T10:05:44Z</cp:lastPrinted>
  <dcterms:created xsi:type="dcterms:W3CDTF">2022-05-27T11:52:13Z</dcterms:created>
  <dcterms:modified xsi:type="dcterms:W3CDTF">2024-01-19T07:39:21Z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0x010100485B3D4961690F47AB15B15600AA2415</vt:lpwstr>
  </property>
  <property fmtid="{D5CDD505-2E9C-101B-9397-08002B2CF9AE}" pid="3" name="Order">
    <vt:r8>2330600</vt:r8>
  </property>
  <property fmtid="{D5CDD505-2E9C-101B-9397-08002B2CF9AE}" pid="4" name="MediaServiceImageTags">
    <vt:lpwstr/>
  </property>
</Properties>
</file>